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_rels/notesSlide73.xml.rels" ContentType="application/vnd.openxmlformats-package.relationships+xml"/>
  <Override PartName="/ppt/notesSlides/_rels/notesSlide63.xml.rels" ContentType="application/vnd.openxmlformats-package.relationships+xml"/>
  <Override PartName="/ppt/notesSlides/_rels/notesSlide52.xml.rels" ContentType="application/vnd.openxmlformats-package.relationships+xml"/>
  <Override PartName="/ppt/notesSlides/_rels/notesSlide51.xml.rels" ContentType="application/vnd.openxmlformats-package.relationships+xml"/>
  <Override PartName="/ppt/notesSlides/_rels/notesSlide47.xml.rels" ContentType="application/vnd.openxmlformats-package.relationships+xml"/>
  <Override PartName="/ppt/notesSlides/_rels/notesSlide34.xml.rels" ContentType="application/vnd.openxmlformats-package.relationships+xml"/>
  <Override PartName="/ppt/notesSlides/_rels/notesSlide62.xml.rels" ContentType="application/vnd.openxmlformats-package.relationships+xml"/>
  <Override PartName="/ppt/notesSlides/_rels/notesSlide8.xml.rels" ContentType="application/vnd.openxmlformats-package.relationships+xml"/>
  <Override PartName="/ppt/notesSlides/_rels/notesSlide6.xml.rels" ContentType="application/vnd.openxmlformats-package.relationships+xml"/>
  <Override PartName="/ppt/notesSlides/notesSlide5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73.xml" ContentType="application/vnd.openxmlformats-officedocument.presentationml.notesSlid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3.jpeg" ContentType="image/jpeg"/>
  <Override PartName="/ppt/media/image8.wmf" ContentType="image/x-wmf"/>
  <Override PartName="/ppt/media/image12.jpeg" ContentType="image/jpeg"/>
  <Override PartName="/ppt/media/image11.png" ContentType="image/png"/>
  <Override PartName="/ppt/media/image19.jpeg" ContentType="image/jpeg"/>
  <Override PartName="/ppt/media/image7.jpeg" ContentType="image/jpeg"/>
  <Override PartName="/ppt/media/image6.jpeg" ContentType="image/jpeg"/>
  <Override PartName="/ppt/media/image10.jpeg" ContentType="image/jpeg"/>
  <Override PartName="/ppt/media/image9.wmf" ContentType="image/x-wmf"/>
  <Override PartName="/ppt/media/image5.jpeg" ContentType="image/jpeg"/>
  <Override PartName="/ppt/media/image4.jpeg" ContentType="image/jpeg"/>
  <Override PartName="/ppt/media/image25.jpeg" ContentType="image/jpeg"/>
  <Override PartName="/ppt/media/image21.jpeg" ContentType="image/jpeg"/>
  <Override PartName="/ppt/media/image16.jpeg" ContentType="image/jpeg"/>
  <Override PartName="/ppt/media/image20.jpeg" ContentType="image/jpeg"/>
  <Override PartName="/ppt/media/image15.jpeg" ContentType="image/jpeg"/>
  <Override PartName="/ppt/media/image18.jpeg" ContentType="image/jpeg"/>
  <Override PartName="/ppt/media/image26.png" ContentType="image/png"/>
  <Override PartName="/ppt/media/image17.jpeg" ContentType="image/jpeg"/>
  <Override PartName="/ppt/media/image14.jpeg" ContentType="image/jpeg"/>
  <Override PartName="/ppt/media/image22.jpeg" ContentType="image/jpeg"/>
  <Override PartName="/ppt/media/image1.jpeg" ContentType="image/jpeg"/>
  <Override PartName="/ppt/media/image3.jpeg" ContentType="image/jpeg"/>
  <Override PartName="/ppt/media/image24.jpeg" ContentType="image/jpeg"/>
  <Override PartName="/ppt/media/image23.jpeg" ContentType="image/jpeg"/>
  <Override PartName="/ppt/media/image2.jpeg" ContentType="image/jpe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56.xml" ContentType="application/vnd.openxmlformats-officedocument.presentationml.slide+xml"/>
  <Override PartName="/ppt/slides/slide55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_rels/slide41.xml.rels" ContentType="application/vnd.openxmlformats-package.relationships+xml"/>
  <Override PartName="/ppt/slides/_rels/slide6.xml.rels" ContentType="application/vnd.openxmlformats-package.relationships+xml"/>
  <Override PartName="/ppt/slides/_rels/slide18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1.xml.rels" ContentType="application/vnd.openxmlformats-package.relationships+xml"/>
  <Override PartName="/ppt/slides/_rels/slide85.xml.rels" ContentType="application/vnd.openxmlformats-package.relationships+xml"/>
  <Override PartName="/ppt/slides/_rels/slide32.xml.rels" ContentType="application/vnd.openxmlformats-package.relationships+xml"/>
  <Override PartName="/ppt/slides/_rels/slide57.xml.rels" ContentType="application/vnd.openxmlformats-package.relationships+xml"/>
  <Override PartName="/ppt/slides/_rels/slide61.xml.rels" ContentType="application/vnd.openxmlformats-package.relationships+xml"/>
  <Override PartName="/ppt/slides/_rels/slide20.xml.rels" ContentType="application/vnd.openxmlformats-package.relationships+xml"/>
  <Override PartName="/ppt/slides/_rels/slide16.xml.rels" ContentType="application/vnd.openxmlformats-package.relationships+xml"/>
  <Override PartName="/ppt/slides/_rels/slide19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17.xml.rels" ContentType="application/vnd.openxmlformats-package.relationships+xml"/>
  <Override PartName="/ppt/slides/_rels/slide21.xml.rels" ContentType="application/vnd.openxmlformats-package.relationships+xml"/>
  <Override PartName="/ppt/slides/_rels/slide26.xml.rels" ContentType="application/vnd.openxmlformats-package.relationships+xml"/>
  <Override PartName="/ppt/slides/_rels/slide84.xml.rels" ContentType="application/vnd.openxmlformats-package.relationships+xml"/>
  <Override PartName="/ppt/slides/_rels/slide31.xml.rels" ContentType="application/vnd.openxmlformats-package.relationships+xml"/>
  <Override PartName="/ppt/slides/_rels/slide91.xml.rels" ContentType="application/vnd.openxmlformats-package.relationships+xml"/>
  <Override PartName="/ppt/slides/_rels/slide2.xml.rels" ContentType="application/vnd.openxmlformats-package.relationships+xml"/>
  <Override PartName="/ppt/slides/_rels/slide8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14.xml.rels" ContentType="application/vnd.openxmlformats-package.relationships+xml"/>
  <Override PartName="/ppt/slides/_rels/slide89.xml.rels" ContentType="application/vnd.openxmlformats-package.relationships+xml"/>
  <Override PartName="/ppt/slides/_rels/slide29.xml.rels" ContentType="application/vnd.openxmlformats-package.relationships+xml"/>
  <Override PartName="/ppt/slides/_rels/slide33.xml.rels" ContentType="application/vnd.openxmlformats-package.relationships+xml"/>
  <Override PartName="/ppt/slides/_rels/slide93.xml.rels" ContentType="application/vnd.openxmlformats-package.relationships+xml"/>
  <Override PartName="/ppt/slides/_rels/slide71.xml.rels" ContentType="application/vnd.openxmlformats-package.relationships+xml"/>
  <Override PartName="/ppt/slides/_rels/slide67.xml.rels" ContentType="application/vnd.openxmlformats-package.relationships+xml"/>
  <Override PartName="/ppt/slides/_rels/slide77.xml.rels" ContentType="application/vnd.openxmlformats-package.relationships+xml"/>
  <Override PartName="/ppt/slides/_rels/slide94.xml.rels" ContentType="application/vnd.openxmlformats-package.relationships+xml"/>
  <Override PartName="/ppt/slides/_rels/slide87.xml.rels" ContentType="application/vnd.openxmlformats-package.relationships+xml"/>
  <Override PartName="/ppt/slides/_rels/slide3.xml.rels" ContentType="application/vnd.openxmlformats-package.relationships+xml"/>
  <Override PartName="/ppt/slides/_rels/slide63.xml.rels" ContentType="application/vnd.openxmlformats-package.relationships+xml"/>
  <Override PartName="/ppt/slides/_rels/slide47.xml.rels" ContentType="application/vnd.openxmlformats-package.relationships+xml"/>
  <Override PartName="/ppt/slides/_rels/slide70.xml.rels" ContentType="application/vnd.openxmlformats-package.relationships+xml"/>
  <Override PartName="/ppt/slides/_rels/slide54.xml.rels" ContentType="application/vnd.openxmlformats-package.relationships+xml"/>
  <Override PartName="/ppt/slides/_rels/slide4.xml.rels" ContentType="application/vnd.openxmlformats-package.relationships+xml"/>
  <Override PartName="/ppt/slides/_rels/slide15.xml.rels" ContentType="application/vnd.openxmlformats-package.relationships+xml"/>
  <Override PartName="/ppt/slides/_rels/slide39.xml.rels" ContentType="application/vnd.openxmlformats-package.relationships+xml"/>
  <Override PartName="/ppt/slides/_rels/slide80.xml.rels" ContentType="application/vnd.openxmlformats-package.relationships+xml"/>
  <Override PartName="/ppt/slides/_rels/slide69.xml.rels" ContentType="application/vnd.openxmlformats-package.relationships+xml"/>
  <Override PartName="/ppt/slides/_rels/slide73.xml.rels" ContentType="application/vnd.openxmlformats-package.relationships+xml"/>
  <Override PartName="/ppt/slides/_rels/slide88.xml.rels" ContentType="application/vnd.openxmlformats-package.relationships+xml"/>
  <Override PartName="/ppt/slides/_rels/slide95.xml.rels" ContentType="application/vnd.openxmlformats-package.relationships+xml"/>
  <Override PartName="/ppt/slides/_rels/slide11.xml.rels" ContentType="application/vnd.openxmlformats-package.relationships+xml"/>
  <Override PartName="/ppt/slides/_rels/slide64.xml.rels" ContentType="application/vnd.openxmlformats-package.relationships+xml"/>
  <Override PartName="/ppt/slides/_rels/slide48.xml.rels" ContentType="application/vnd.openxmlformats-package.relationships+xml"/>
  <Override PartName="/ppt/slides/_rels/slide55.xml.rels" ContentType="application/vnd.openxmlformats-package.relationships+xml"/>
  <Override PartName="/ppt/slides/_rels/slide40.xml.rels" ContentType="application/vnd.openxmlformats-package.relationships+xml"/>
  <Override PartName="/ppt/slides/_rels/slide5.xml.rels" ContentType="application/vnd.openxmlformats-package.relationships+xml"/>
  <Override PartName="/ppt/slides/_rels/slide81.xml.rels" ContentType="application/vnd.openxmlformats-package.relationships+xml"/>
  <Override PartName="/ppt/slides/_rels/slide65.xml.rels" ContentType="application/vnd.openxmlformats-package.relationships+xml"/>
  <Override PartName="/ppt/slides/_rels/slide74.xml.rels" ContentType="application/vnd.openxmlformats-package.relationships+xml"/>
  <Override PartName="/ppt/slides/_rels/slide58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35.xml.rels" ContentType="application/vnd.openxmlformats-package.relationships+xml"/>
  <Override PartName="/ppt/slides/_rels/slide51.xml.rels" ContentType="application/vnd.openxmlformats-package.relationships+xml"/>
  <Override PartName="/ppt/slides/_rels/slide53.xml.rels" ContentType="application/vnd.openxmlformats-package.relationships+xml"/>
  <Override PartName="/ppt/slides/_rels/slide62.xml.rels" ContentType="application/vnd.openxmlformats-package.relationships+xml"/>
  <Override PartName="/ppt/slides/_rels/slide46.xml.rels" ContentType="application/vnd.openxmlformats-package.relationships+xml"/>
  <Override PartName="/ppt/slides/_rels/slide72.xml.rels" ContentType="application/vnd.openxmlformats-package.relationships+xml"/>
  <Override PartName="/ppt/slides/_rels/slide68.xml.rels" ContentType="application/vnd.openxmlformats-package.relationships+xml"/>
  <Override PartName="/ppt/slides/_rels/slide49.xml.rels" ContentType="application/vnd.openxmlformats-package.relationships+xml"/>
  <Override PartName="/ppt/slides/_rels/slide34.xml.rels" ContentType="application/vnd.openxmlformats-package.relationships+xml"/>
  <Override PartName="/ppt/slides/_rels/slide50.xml.rels" ContentType="application/vnd.openxmlformats-package.relationships+xml"/>
  <Override PartName="/ppt/slides/_rels/slide52.xml.rels" ContentType="application/vnd.openxmlformats-package.relationships+xml"/>
  <Override PartName="/ppt/slides/_rels/slide76.xml.rels" ContentType="application/vnd.openxmlformats-package.relationships+xml"/>
  <Override PartName="/ppt/slides/_rels/slide38.xml.rels" ContentType="application/vnd.openxmlformats-package.relationships+xml"/>
  <Override PartName="/ppt/slides/_rels/slide37.xml.rels" ContentType="application/vnd.openxmlformats-package.relationships+xml"/>
  <Override PartName="/ppt/slides/_rels/slide36.xml.rels" ContentType="application/vnd.openxmlformats-package.relationships+xml"/>
  <Override PartName="/ppt/slides/_rels/slide66.xml.rels" ContentType="application/vnd.openxmlformats-package.relationships+xml"/>
  <Override PartName="/ppt/slides/_rels/slide56.xml.rels" ContentType="application/vnd.openxmlformats-package.relationships+xml"/>
  <Override PartName="/ppt/slides/_rels/slide60.xml.rels" ContentType="application/vnd.openxmlformats-package.relationships+xml"/>
  <Override PartName="/ppt/slides/_rels/slide75.xml.rels" ContentType="application/vnd.openxmlformats-package.relationships+xml"/>
  <Override PartName="/ppt/slides/_rels/slide82.xml.rels" ContentType="application/vnd.openxmlformats-package.relationships+xml"/>
  <Override PartName="/ppt/slides/_rels/slide59.xml.rels" ContentType="application/vnd.openxmlformats-package.relationships+xml"/>
  <Override PartName="/ppt/slides/_rels/slide10.xml.rels" ContentType="application/vnd.openxmlformats-package.relationships+xml"/>
  <Override PartName="/ppt/slides/_rels/slide45.xml.rels" ContentType="application/vnd.openxmlformats-package.relationships+xml"/>
  <Override PartName="/ppt/slides/_rels/slide98.xml.rels" ContentType="application/vnd.openxmlformats-package.relationships+xml"/>
  <Override PartName="/ppt/slides/_rels/slide90.xml.rels" ContentType="application/vnd.openxmlformats-package.relationships+xml"/>
  <Override PartName="/ppt/slides/_rels/slide79.xml.rels" ContentType="application/vnd.openxmlformats-package.relationships+xml"/>
  <Override PartName="/ppt/slides/_rels/slide30.xml.rels" ContentType="application/vnd.openxmlformats-package.relationships+xml"/>
  <Override PartName="/ppt/slides/_rels/slide83.xml.rels" ContentType="application/vnd.openxmlformats-package.relationships+xml"/>
  <Override PartName="/ppt/slides/_rels/slide92.xml.rels" ContentType="application/vnd.openxmlformats-package.relationships+xml"/>
  <Override PartName="/ppt/slides/_rels/slide44.xml.rels" ContentType="application/vnd.openxmlformats-package.relationships+xml"/>
  <Override PartName="/ppt/slides/_rels/slide9.xml.rels" ContentType="application/vnd.openxmlformats-package.relationships+xml"/>
  <Override PartName="/ppt/slides/_rels/slide97.xml.rels" ContentType="application/vnd.openxmlformats-package.relationships+xml"/>
  <Override PartName="/ppt/slides/_rels/slide43.xml.rels" ContentType="application/vnd.openxmlformats-package.relationships+xml"/>
  <Override PartName="/ppt/slides/_rels/slide8.xml.rels" ContentType="application/vnd.openxmlformats-package.relationships+xml"/>
  <Override PartName="/ppt/slides/_rels/slide96.xml.rels" ContentType="application/vnd.openxmlformats-package.relationships+xml"/>
  <Override PartName="/ppt/slides/_rels/slide78.xml.rels" ContentType="application/vnd.openxmlformats-package.relationships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49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44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81.xml" ContentType="application/vnd.openxmlformats-officedocument.presentationml.slide+xml"/>
  <Override PartName="/ppt/slides/slide48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43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80.xml" ContentType="application/vnd.openxmlformats-officedocument.presentationml.slide+xml"/>
  <Override PartName="/ppt/slides/slide47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42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0.xml" ContentType="application/vnd.openxmlformats-officedocument.presentationml.slide+xml"/>
  <Override PartName="/ppt/slides/slide69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1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75.xml" ContentType="application/vnd.openxmlformats-officedocument.presentationml.slide+xml"/>
  <Override PartName="/ppt/slides/slide63.xml" ContentType="application/vnd.openxmlformats-officedocument.presentationml.slide+xml"/>
  <Override PartName="/ppt/slides/slide98.xml" ContentType="application/vnd.openxmlformats-officedocument.presentationml.slide+xml"/>
  <Override PartName="/ppt/slides/slide61.xml" ContentType="application/vnd.openxmlformats-officedocument.presentationml.slide+xml"/>
  <Override PartName="/ppt/slides/slide86.xml" ContentType="application/vnd.openxmlformats-officedocument.presentationml.slide+xml"/>
  <Override PartName="/ppt/slides/slide62.xml" ContentType="application/vnd.openxmlformats-officedocument.presentationml.slide+xml"/>
  <Override PartName="/ppt/slides/slide97.xml" ContentType="application/vnd.openxmlformats-officedocument.presentationml.slide+xml"/>
  <Override PartName="/ppt/slides/slide60.xml" ContentType="application/vnd.openxmlformats-officedocument.presentationml.slide+xml"/>
  <Override PartName="/ppt/slides/slide85.xml" ContentType="application/vnd.openxmlformats-officedocument.presentationml.slide+xml"/>
  <Override PartName="/ppt/slides/slide96.xml" ContentType="application/vnd.openxmlformats-officedocument.presentationml.slide+xml"/>
  <Override PartName="/ppt/slides/slide95.xml" ContentType="application/vnd.openxmlformats-officedocument.presentationml.slide+xml"/>
  <Override PartName="/ppt/slides/slide89.xml" ContentType="application/vnd.openxmlformats-officedocument.presentationml.slide+xml"/>
  <Override PartName="/ppt/slides/slide77.xml" ContentType="application/vnd.openxmlformats-officedocument.presentationml.slide+xml"/>
  <Override PartName="/ppt/slides/slide40.xml" ContentType="application/vnd.openxmlformats-officedocument.presentationml.slide+xml"/>
  <Override PartName="/ppt/slides/slide88.xml" ContentType="application/vnd.openxmlformats-officedocument.presentationml.slide+xml"/>
  <Override PartName="/ppt/slides/slide76.xml" ContentType="application/vnd.openxmlformats-officedocument.presentationml.slide+xml"/>
  <Override PartName="/ppt/slides/slide87.xml" ContentType="application/vnd.openxmlformats-officedocument.presentationml.slide+xml"/>
  <Override PartName="/ppt/slides/slide79.xml" ContentType="application/vnd.openxmlformats-officedocument.presentationml.slide+xml"/>
  <Override PartName="/ppt/slides/slide78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  <Override PartName="/ppt/slides/slide94.xml" ContentType="application/vnd.openxmlformats-officedocument.presentationml.slide+xml"/>
  <Override PartName="/ppt/slides/slide28.xml" ContentType="application/vnd.openxmlformats-officedocument.presentationml.slide+xml"/>
  <Override PartName="/ppt/slides/slide93.xml" ContentType="application/vnd.openxmlformats-officedocument.presentationml.slide+xml"/>
  <Override PartName="/ppt/slides/slide7.xml" ContentType="application/vnd.openxmlformats-officedocument.presentationml.slide+xml"/>
  <Override PartName="/ppt/slides/slide14.xml" ContentType="application/vnd.openxmlformats-officedocument.presentationml.slide+xml"/>
  <Override PartName="/ppt/slides/slide92.xml" ContentType="application/vnd.openxmlformats-officedocument.presentationml.slide+xml"/>
  <Override PartName="/ppt/slides/slide27.xml" ContentType="application/vnd.openxmlformats-officedocument.presentationml.slide+xml"/>
  <Override PartName="/ppt/slides/slide91.xml" ContentType="application/vnd.openxmlformats-officedocument.presentationml.slide+xml"/>
  <Override PartName="/ppt/slides/slide26.xml" ContentType="application/vnd.openxmlformats-officedocument.presentationml.slide+xml"/>
  <Override PartName="/ppt/slides/slide9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59.xml" ContentType="application/vnd.openxmlformats-officedocument.presentationml.slide+xml"/>
  <Override PartName="/ppt/slides/slide21.xml" ContentType="application/vnd.openxmlformats-officedocument.presentationml.slide+xml"/>
  <Override PartName="/ppt/slides/slide58.xml" ContentType="application/vnd.openxmlformats-officedocument.presentationml.slide+xml"/>
  <Override PartName="/ppt/slides/slide19.xml" ContentType="application/vnd.openxmlformats-officedocument.presentationml.slide+xml"/>
  <Override PartName="/ppt/slides/slide84.xml" ContentType="application/vnd.openxmlformats-officedocument.presentationml.slide+xml"/>
  <Override PartName="/ppt/slides/slide20.xml" ContentType="application/vnd.openxmlformats-officedocument.presentationml.slide+xml"/>
  <Override PartName="/ppt/slides/slide57.xml" ContentType="application/vnd.openxmlformats-officedocument.presentationml.slide+xml"/>
  <Override PartName="/ppt/slides/slide18.xml" ContentType="application/vnd.openxmlformats-officedocument.presentationml.slide+xml"/>
  <Override PartName="/ppt/slides/slide83.xml" ContentType="application/vnd.openxmlformats-officedocument.presentationml.slide+xml"/>
  <Override PartName="/ppt/slides/slide17.xml" ContentType="application/vnd.openxmlformats-officedocument.presentationml.slide+xml"/>
  <Override PartName="/ppt/slides/slide8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70" Type="http://schemas.openxmlformats.org/officeDocument/2006/relationships/slide" Target="slides/slide67.xml"/><Relationship Id="rId71" Type="http://schemas.openxmlformats.org/officeDocument/2006/relationships/slide" Target="slides/slide68.xml"/><Relationship Id="rId72" Type="http://schemas.openxmlformats.org/officeDocument/2006/relationships/slide" Target="slides/slide69.xml"/><Relationship Id="rId73" Type="http://schemas.openxmlformats.org/officeDocument/2006/relationships/slide" Target="slides/slide70.xml"/><Relationship Id="rId74" Type="http://schemas.openxmlformats.org/officeDocument/2006/relationships/slide" Target="slides/slide71.xml"/><Relationship Id="rId75" Type="http://schemas.openxmlformats.org/officeDocument/2006/relationships/slide" Target="slides/slide72.xml"/><Relationship Id="rId76" Type="http://schemas.openxmlformats.org/officeDocument/2006/relationships/slide" Target="slides/slide73.xml"/><Relationship Id="rId77" Type="http://schemas.openxmlformats.org/officeDocument/2006/relationships/slide" Target="slides/slide74.xml"/><Relationship Id="rId78" Type="http://schemas.openxmlformats.org/officeDocument/2006/relationships/slide" Target="slides/slide75.xml"/><Relationship Id="rId79" Type="http://schemas.openxmlformats.org/officeDocument/2006/relationships/slide" Target="slides/slide76.xml"/><Relationship Id="rId80" Type="http://schemas.openxmlformats.org/officeDocument/2006/relationships/slide" Target="slides/slide77.xml"/><Relationship Id="rId81" Type="http://schemas.openxmlformats.org/officeDocument/2006/relationships/slide" Target="slides/slide78.xml"/><Relationship Id="rId82" Type="http://schemas.openxmlformats.org/officeDocument/2006/relationships/slide" Target="slides/slide79.xml"/><Relationship Id="rId83" Type="http://schemas.openxmlformats.org/officeDocument/2006/relationships/slide" Target="slides/slide80.xml"/><Relationship Id="rId84" Type="http://schemas.openxmlformats.org/officeDocument/2006/relationships/slide" Target="slides/slide81.xml"/><Relationship Id="rId85" Type="http://schemas.openxmlformats.org/officeDocument/2006/relationships/slide" Target="slides/slide82.xml"/><Relationship Id="rId86" Type="http://schemas.openxmlformats.org/officeDocument/2006/relationships/slide" Target="slides/slide83.xml"/><Relationship Id="rId87" Type="http://schemas.openxmlformats.org/officeDocument/2006/relationships/slide" Target="slides/slide84.xml"/><Relationship Id="rId88" Type="http://schemas.openxmlformats.org/officeDocument/2006/relationships/slide" Target="slides/slide85.xml"/><Relationship Id="rId89" Type="http://schemas.openxmlformats.org/officeDocument/2006/relationships/slide" Target="slides/slide86.xml"/><Relationship Id="rId90" Type="http://schemas.openxmlformats.org/officeDocument/2006/relationships/slide" Target="slides/slide87.xml"/><Relationship Id="rId91" Type="http://schemas.openxmlformats.org/officeDocument/2006/relationships/slide" Target="slides/slide88.xml"/><Relationship Id="rId92" Type="http://schemas.openxmlformats.org/officeDocument/2006/relationships/slide" Target="slides/slide89.xml"/><Relationship Id="rId93" Type="http://schemas.openxmlformats.org/officeDocument/2006/relationships/slide" Target="slides/slide90.xml"/><Relationship Id="rId94" Type="http://schemas.openxmlformats.org/officeDocument/2006/relationships/slide" Target="slides/slide91.xml"/><Relationship Id="rId95" Type="http://schemas.openxmlformats.org/officeDocument/2006/relationships/slide" Target="slides/slide92.xml"/><Relationship Id="rId96" Type="http://schemas.openxmlformats.org/officeDocument/2006/relationships/slide" Target="slides/slide93.xml"/><Relationship Id="rId97" Type="http://schemas.openxmlformats.org/officeDocument/2006/relationships/slide" Target="slides/slide94.xml"/><Relationship Id="rId98" Type="http://schemas.openxmlformats.org/officeDocument/2006/relationships/slide" Target="slides/slide95.xml"/><Relationship Id="rId99" Type="http://schemas.openxmlformats.org/officeDocument/2006/relationships/slide" Target="slides/slide96.xml"/><Relationship Id="rId100" Type="http://schemas.openxmlformats.org/officeDocument/2006/relationships/slide" Target="slides/slide97.xml"/><Relationship Id="rId101" Type="http://schemas.openxmlformats.org/officeDocument/2006/relationships/slide" Target="slides/slide9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42" name="PlaceHolder 2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3885840" y="0"/>
            <a:ext cx="297180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Img"/>
          </p:nvPr>
        </p:nvSpPr>
        <p:spPr>
          <a:xfrm>
            <a:off x="1143000" y="685440"/>
            <a:ext cx="4572000" cy="3429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Click to move the slide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Click to edit the notes format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ftr"/>
          </p:nvPr>
        </p:nvSpPr>
        <p:spPr>
          <a:xfrm>
            <a:off x="-360" y="8686800"/>
            <a:ext cx="2971800" cy="457200"/>
          </a:xfrm>
          <a:prstGeom prst="rect">
            <a:avLst/>
          </a:prstGeom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sldNum"/>
          </p:nvPr>
        </p:nvSpPr>
        <p:spPr>
          <a:xfrm>
            <a:off x="3885840" y="8686800"/>
            <a:ext cx="2971800" cy="457200"/>
          </a:xfrm>
          <a:prstGeom prst="rect">
            <a:avLst/>
          </a:prstGeom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F5D60C9-6A54-49FD-A103-F01EBD8528C2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34.xml.rels><?xml version="1.0" encoding="UTF-8"?>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
</Relationships>
</file>

<file path=ppt/notesSlides/_rels/notesSlide47.xml.rels><?xml version="1.0" encoding="UTF-8"?>
<Relationships xmlns="http://schemas.openxmlformats.org/package/2006/relationships"><Relationship Id="rId1" Type="http://schemas.openxmlformats.org/officeDocument/2006/relationships/slide" Target="../slides/slide47.xml"/><Relationship Id="rId2" Type="http://schemas.openxmlformats.org/officeDocument/2006/relationships/notesMaster" Target="../notesMasters/notesMaster1.xml"/>
</Relationships>
</file>

<file path=ppt/notesSlides/_rels/notesSlide51.xml.rels><?xml version="1.0" encoding="UTF-8"?>
<Relationships xmlns="http://schemas.openxmlformats.org/package/2006/relationships"><Relationship Id="rId1" Type="http://schemas.openxmlformats.org/officeDocument/2006/relationships/slide" Target="../slides/slide51.xml"/><Relationship Id="rId2" Type="http://schemas.openxmlformats.org/officeDocument/2006/relationships/notesMaster" Target="../notesMasters/notesMaster1.xml"/>
</Relationships>
</file>

<file path=ppt/notesSlides/_rels/notesSlide52.xml.rels><?xml version="1.0" encoding="UTF-8"?>
<Relationships xmlns="http://schemas.openxmlformats.org/package/2006/relationships"><Relationship Id="rId1" Type="http://schemas.openxmlformats.org/officeDocument/2006/relationships/slide" Target="../slides/slide52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62.xml.rels><?xml version="1.0" encoding="UTF-8"?>
<Relationships xmlns="http://schemas.openxmlformats.org/package/2006/relationships"><Relationship Id="rId1" Type="http://schemas.openxmlformats.org/officeDocument/2006/relationships/slide" Target="../slides/slide62.xml"/><Relationship Id="rId2" Type="http://schemas.openxmlformats.org/officeDocument/2006/relationships/notesMaster" Target="../notesMasters/notesMaster1.xml"/>
</Relationships>
</file>

<file path=ppt/notesSlides/_rels/notesSlide63.xml.rels><?xml version="1.0" encoding="UTF-8"?>
<Relationships xmlns="http://schemas.openxmlformats.org/package/2006/relationships"><Relationship Id="rId1" Type="http://schemas.openxmlformats.org/officeDocument/2006/relationships/slide" Target="../slides/slide63.xml"/><Relationship Id="rId2" Type="http://schemas.openxmlformats.org/officeDocument/2006/relationships/notesMaster" Target="../notesMasters/notesMaster1.xml"/>
</Relationships>
</file>

<file path=ppt/notesSlides/_rels/notesSlide73.xml.rels><?xml version="1.0" encoding="UTF-8"?>
<Relationships xmlns="http://schemas.openxmlformats.org/package/2006/relationships"><Relationship Id="rId1" Type="http://schemas.openxmlformats.org/officeDocument/2006/relationships/slide" Target="../slides/slide73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3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2155B686-97D6-4345-B72E-4F27F1AC2831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3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4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5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6" name="PlaceHolder 5"/>
          <p:cNvSpPr>
            <a:spLocks noGrp="1"/>
          </p:cNvSpPr>
          <p:nvPr>
            <p:ph type="sldImg"/>
          </p:nvPr>
        </p:nvSpPr>
        <p:spPr>
          <a:xfrm>
            <a:off x="1150920" y="692280"/>
            <a:ext cx="4556160" cy="3416040"/>
          </a:xfrm>
          <a:prstGeom prst="rect">
            <a:avLst/>
          </a:prstGeom>
        </p:spPr>
      </p:sp>
      <p:sp>
        <p:nvSpPr>
          <p:cNvPr id="617" name="PlaceHolder 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4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B1A49F0-9E38-4DE2-9E4C-A9C326A863D0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9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0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1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2" name="PlaceHolder 5"/>
          <p:cNvSpPr>
            <a:spLocks noGrp="1"/>
          </p:cNvSpPr>
          <p:nvPr>
            <p:ph type="sldImg"/>
          </p:nvPr>
        </p:nvSpPr>
        <p:spPr>
          <a:xfrm>
            <a:off x="1150920" y="692280"/>
            <a:ext cx="4556160" cy="3416040"/>
          </a:xfrm>
          <a:prstGeom prst="rect">
            <a:avLst/>
          </a:prstGeom>
        </p:spPr>
      </p:sp>
      <p:sp>
        <p:nvSpPr>
          <p:cNvPr id="623" name="PlaceHolder 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5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C4870FA-BAE9-46BB-A131-45892711E10C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5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6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7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8" name="PlaceHolder 5"/>
          <p:cNvSpPr>
            <a:spLocks noGrp="1"/>
          </p:cNvSpPr>
          <p:nvPr>
            <p:ph type="sldImg"/>
          </p:nvPr>
        </p:nvSpPr>
        <p:spPr>
          <a:xfrm>
            <a:off x="1150920" y="692280"/>
            <a:ext cx="4556160" cy="3416040"/>
          </a:xfrm>
          <a:prstGeom prst="rect">
            <a:avLst/>
          </a:prstGeom>
        </p:spPr>
      </p:sp>
      <p:sp>
        <p:nvSpPr>
          <p:cNvPr id="629" name="PlaceHolder 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5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31C4C2F0-D4F9-4527-854B-F98141A3117F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1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2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3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4" name="PlaceHolder 5"/>
          <p:cNvSpPr>
            <a:spLocks noGrp="1"/>
          </p:cNvSpPr>
          <p:nvPr>
            <p:ph type="sldImg"/>
          </p:nvPr>
        </p:nvSpPr>
        <p:spPr>
          <a:xfrm>
            <a:off x="1150920" y="692280"/>
            <a:ext cx="4556160" cy="3416040"/>
          </a:xfrm>
          <a:prstGeom prst="rect">
            <a:avLst/>
          </a:prstGeom>
        </p:spPr>
      </p:sp>
      <p:sp>
        <p:nvSpPr>
          <p:cNvPr id="635" name="PlaceHolder 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BD73567-C162-41E4-B081-78B90606DCAA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1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2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3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4" name="PlaceHolder 5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605" name="PlaceHolder 6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6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553F1C2-FC5F-4C0F-AE8B-A2856757C4ED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7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8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9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0" name="PlaceHolder 5"/>
          <p:cNvSpPr>
            <a:spLocks noGrp="1"/>
          </p:cNvSpPr>
          <p:nvPr>
            <p:ph type="sldImg"/>
          </p:nvPr>
        </p:nvSpPr>
        <p:spPr>
          <a:xfrm>
            <a:off x="1150920" y="692280"/>
            <a:ext cx="4556160" cy="3416040"/>
          </a:xfrm>
          <a:prstGeom prst="rect">
            <a:avLst/>
          </a:prstGeom>
        </p:spPr>
      </p:sp>
      <p:sp>
        <p:nvSpPr>
          <p:cNvPr id="641" name="PlaceHolder 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6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BB0CA17A-5B26-45BB-8908-531BA2D839CD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3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4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5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6" name="PlaceHolder 5"/>
          <p:cNvSpPr>
            <a:spLocks noGrp="1"/>
          </p:cNvSpPr>
          <p:nvPr>
            <p:ph type="sldImg"/>
          </p:nvPr>
        </p:nvSpPr>
        <p:spPr>
          <a:xfrm>
            <a:off x="1150920" y="692280"/>
            <a:ext cx="4556160" cy="3416040"/>
          </a:xfrm>
          <a:prstGeom prst="rect">
            <a:avLst/>
          </a:prstGeom>
        </p:spPr>
      </p:sp>
      <p:sp>
        <p:nvSpPr>
          <p:cNvPr id="647" name="PlaceHolder 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7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F323C8A-35CA-4C70-9642-C61BC58821C7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9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0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1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2" name="PlaceHolder 5"/>
          <p:cNvSpPr>
            <a:spLocks noGrp="1"/>
          </p:cNvSpPr>
          <p:nvPr>
            <p:ph type="sldImg"/>
          </p:nvPr>
        </p:nvSpPr>
        <p:spPr>
          <a:xfrm>
            <a:off x="1150920" y="692280"/>
            <a:ext cx="4556160" cy="3416040"/>
          </a:xfrm>
          <a:prstGeom prst="rect">
            <a:avLst/>
          </a:prstGeom>
        </p:spPr>
      </p:sp>
      <p:sp>
        <p:nvSpPr>
          <p:cNvPr id="653" name="PlaceHolder 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TextShape 1"/>
          <p:cNvSpPr txBox="1"/>
          <p:nvPr/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631FB9F3-2BBF-4D33-AF0B-60809692F6C3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7" name="TextShape 2"/>
          <p:cNvSpPr txBox="1"/>
          <p:nvPr/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8" name="TextShape 3"/>
          <p:cNvSpPr txBox="1"/>
          <p:nvPr/>
        </p:nvSpPr>
        <p:spPr>
          <a:xfrm>
            <a:off x="-36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9" name="TextShape 4"/>
          <p:cNvSpPr txBox="1"/>
          <p:nvPr/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0" name="PlaceHolder 5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611" name="PlaceHolder 6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77724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85800" y="4130640"/>
            <a:ext cx="77724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8580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6848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313800" y="198108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941440" y="198108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85800" y="413064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313800" y="413064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5941440" y="4130640"/>
            <a:ext cx="250236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85800" y="1981080"/>
            <a:ext cx="7772400" cy="411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77724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609120"/>
            <a:ext cx="7772400" cy="5299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8580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68480" y="413064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68480" y="1981080"/>
            <a:ext cx="37926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85800" y="4130640"/>
            <a:ext cx="7772400" cy="19627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Click to edit the title text format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7772400" cy="411480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Click to edit the outline text format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Second Outline Level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Third Outline Level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3" marL="16002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–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4" marL="20574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5" marL="20574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6" marL="2057400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685800" y="6248520"/>
            <a:ext cx="190512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248520"/>
            <a:ext cx="289584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248520"/>
            <a:ext cx="190512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457CCE78-6F82-4999-8789-20CAFEF8DB03}" type="slidenum"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8.wmf"/><Relationship Id="rId2" Type="http://schemas.openxmlformats.org/officeDocument/2006/relationships/image" Target="../media/image9.wmf"/><Relationship Id="rId3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slideLayout" Target="../slideLayouts/slideLayout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slideLayout" Target="../slideLayouts/slideLayout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47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51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3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3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3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6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3.xml"/>
</Relationships>
</file>

<file path=ppt/slides/_rels/slide97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3.xml"/>
</Relationships>
</file>

<file path=ppt/slides/_rels/slide9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1447920" y="0"/>
            <a:ext cx="6400800" cy="91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TextShape 2"/>
          <p:cNvSpPr txBox="1"/>
          <p:nvPr/>
        </p:nvSpPr>
        <p:spPr>
          <a:xfrm>
            <a:off x="365760" y="247320"/>
            <a:ext cx="841248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400" spc="-1" strike="noStrike">
                <a:solidFill>
                  <a:srgbClr val="ff0000"/>
                </a:solidFill>
                <a:latin typeface="Times New Roman"/>
              </a:rPr>
              <a:t>Chapter 5</a:t>
            </a:r>
            <a:br/>
            <a:r>
              <a:rPr b="1" lang="en-US" sz="4400" spc="-1" strike="noStrike">
                <a:solidFill>
                  <a:srgbClr val="ff0000"/>
                </a:solidFill>
                <a:latin typeface="Times New Roman"/>
              </a:rPr>
              <a:t>Molecules and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0" name="CustomShape 3"/>
          <p:cNvSpPr/>
          <p:nvPr/>
        </p:nvSpPr>
        <p:spPr>
          <a:xfrm>
            <a:off x="2803680" y="2479680"/>
            <a:ext cx="18396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CustomShape 4"/>
          <p:cNvSpPr/>
          <p:nvPr/>
        </p:nvSpPr>
        <p:spPr>
          <a:xfrm>
            <a:off x="533160" y="2362320"/>
            <a:ext cx="3615840" cy="2104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CustomShape 5"/>
          <p:cNvSpPr/>
          <p:nvPr/>
        </p:nvSpPr>
        <p:spPr>
          <a:xfrm>
            <a:off x="737280" y="6324480"/>
            <a:ext cx="7771680" cy="307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Map: Introductory Chemistry (Tro) https://chem.libretexts.org/@go/page/45050 (accessed Mar 25, 2022).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" descr=""/>
          <p:cNvPicPr/>
          <p:nvPr/>
        </p:nvPicPr>
        <p:blipFill>
          <a:blip r:embed="rId1"/>
          <a:stretch/>
        </p:blipFill>
        <p:spPr>
          <a:xfrm>
            <a:off x="4868640" y="1623600"/>
            <a:ext cx="3524760" cy="4722120"/>
          </a:xfrm>
          <a:prstGeom prst="rect">
            <a:avLst/>
          </a:prstGeom>
          <a:ln>
            <a:noFill/>
          </a:ln>
        </p:spPr>
      </p:pic>
      <p:sp>
        <p:nvSpPr>
          <p:cNvPr id="54" name="TextShape 6"/>
          <p:cNvSpPr txBox="1"/>
          <p:nvPr/>
        </p:nvSpPr>
        <p:spPr>
          <a:xfrm>
            <a:off x="724320" y="2414520"/>
            <a:ext cx="3335400" cy="19195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Michael Stogsdill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Mott Community College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Chem 118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Introductory Chemistry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685800" y="2733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Chemical Formulas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609480" y="-360"/>
            <a:ext cx="7772400" cy="106668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Formulas Describe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33520" y="990720"/>
            <a:ext cx="8229600" cy="50292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 fontScale="97000"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 compound is a distinct substance that is composed of atoms of two or more elements.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Describe the compound by describing the number and type of each atom in the simplest unit of the compound.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Molecules or ions.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Each element is represented by its letter symbol.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number of atoms of each element is written to the right of the element as a subscript.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If there is only one atom, the 1 subscript is not written.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Polyatomic groups are placed in parentheses.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If more than one.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91" dur="indefinite" restart="never" nodeType="tmRoot">
          <p:childTnLst>
            <p:seq>
              <p:cTn id="192" dur="indefinite" nodeType="mainSeq">
                <p:childTnLst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7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2" dur="500"/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5" dur="500"/>
                                        <p:tgtEl>
                                          <p:spTgt spid="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0" dur="500"/>
                                        <p:tgtEl>
                                          <p:spTgt spid="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5" dur="500"/>
                                        <p:tgtEl>
                                          <p:spTgt spid="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8" dur="500"/>
                                        <p:tgtEl>
                                          <p:spTgt spid="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3" dur="500"/>
                                        <p:tgtEl>
                                          <p:spTgt spid="1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6" dur="500"/>
                                        <p:tgtEl>
                                          <p:spTgt spid="1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09480" y="228240"/>
            <a:ext cx="7772400" cy="106668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Formulas Describe Compounds,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20" name="CustomShape 2"/>
          <p:cNvSpPr/>
          <p:nvPr/>
        </p:nvSpPr>
        <p:spPr>
          <a:xfrm>
            <a:off x="457200" y="1447920"/>
            <a:ext cx="5486400" cy="361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360" rIns="90360" tIns="44280" bIns="44280">
            <a:spAutoFit/>
          </a:bodyPr>
          <a:p>
            <a:pPr>
              <a:lnSpc>
                <a:spcPct val="120000"/>
              </a:lnSpc>
              <a:spcBef>
                <a:spcPts val="34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Water = 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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two atoms of hydrogen and 1 atom of oxygen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20000"/>
              </a:lnSpc>
              <a:spcBef>
                <a:spcPts val="10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Table sugar = C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12 atoms of C, 22 atoms of H  and 11 atoms O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21" name="" descr=""/>
          <p:cNvPicPr/>
          <p:nvPr/>
        </p:nvPicPr>
        <p:blipFill>
          <a:blip r:embed="rId1"/>
          <a:stretch/>
        </p:blipFill>
        <p:spPr>
          <a:xfrm>
            <a:off x="6172200" y="1219320"/>
            <a:ext cx="2590920" cy="2117520"/>
          </a:xfrm>
          <a:prstGeom prst="rect">
            <a:avLst/>
          </a:prstGeom>
          <a:ln>
            <a:noFill/>
          </a:ln>
        </p:spPr>
      </p:pic>
      <p:pic>
        <p:nvPicPr>
          <p:cNvPr id="122" name="" descr=""/>
          <p:cNvPicPr/>
          <p:nvPr/>
        </p:nvPicPr>
        <p:blipFill>
          <a:blip r:embed="rId2"/>
          <a:stretch/>
        </p:blipFill>
        <p:spPr>
          <a:xfrm>
            <a:off x="5961240" y="3598920"/>
            <a:ext cx="3022560" cy="25113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227" dur="indefinite" restart="never" nodeType="tmRoot">
          <p:childTnLst>
            <p:seq>
              <p:cTn id="228" dur="indefinite" nodeType="mainSeq">
                <p:childTnLst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nodeType="withEffect" fill="hold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nodeType="withEffect" fill="hold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Order of Elements in a Formula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380520" y="1218960"/>
            <a:ext cx="5867640" cy="3733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Metals are written first.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NaCl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Nonmetals are written in order from Table 5.1.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There are occasional exceptions for historical or informational reasons.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O, but NaOH . 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25" name="Table 3"/>
          <p:cNvGraphicFramePr/>
          <p:nvPr/>
        </p:nvGraphicFramePr>
        <p:xfrm>
          <a:off x="228600" y="5029200"/>
          <a:ext cx="8473680" cy="1211400"/>
        </p:xfrm>
        <a:graphic>
          <a:graphicData uri="http://schemas.openxmlformats.org/drawingml/2006/table">
            <a:tbl>
              <a:tblPr/>
              <a:tblGrid>
                <a:gridCol w="3749760"/>
                <a:gridCol w="441360"/>
                <a:gridCol w="457200"/>
                <a:gridCol w="457200"/>
                <a:gridCol w="457200"/>
                <a:gridCol w="457200"/>
                <a:gridCol w="457200"/>
                <a:gridCol w="533160"/>
                <a:gridCol w="533520"/>
                <a:gridCol w="457200"/>
                <a:gridCol w="473040"/>
              </a:tblGrid>
              <a:tr h="4597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Table 5.1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T w="13680">
                      <a:solidFill>
                        <a:srgbClr val="000000"/>
                      </a:solidFill>
                    </a:lnT>
                    <a:solidFill>
                      <a:srgbClr val="ffff66"/>
                    </a:solidFill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 marL="90000" marR="90000">
                    <a:lnT w="13680">
                      <a:solidFill>
                        <a:srgbClr val="000000"/>
                      </a:solidFill>
                    </a:lnT>
                    <a:noFill/>
                  </a:tcPr>
                </a:tc>
              </a:tr>
              <a:tr h="75204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lnSpc>
                          <a:spcPct val="90000"/>
                        </a:lnSpc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Order of Listing Nonmetals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>
                        <a:lnSpc>
                          <a:spcPct val="90000"/>
                        </a:lnSpc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in Chemical Formulas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I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Br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Cl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Ctr="1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F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6697800" y="1280160"/>
            <a:ext cx="1756440" cy="367272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245" dur="indefinite" restart="never" nodeType="tmRoot">
          <p:childTnLst>
            <p:seq>
              <p:cTn id="246" dur="indefinite" nodeType="mainSeq">
                <p:childTnLst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51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54" dur="500"/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59" dur="500"/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66" dur="500"/>
                                        <p:tgtEl>
                                          <p:spTgt spid="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nodeType="withEffect" fill="hold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6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75" dur="500"/>
                                        <p:tgtEl>
                                          <p:spTgt spid="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78" dur="500"/>
                                        <p:tgtEl>
                                          <p:spTgt spid="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Practice—Write Formulas for Each of the Following Compounds.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28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Hematite—Composed of four oxide ions for every three iron ions.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Acetone—Each molecule contains six hydrogen atoms, three carbon atoms, and one oxygen atom.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9" name="CustomShape 3"/>
          <p:cNvSpPr/>
          <p:nvPr/>
        </p:nvSpPr>
        <p:spPr>
          <a:xfrm>
            <a:off x="4894200" y="2590920"/>
            <a:ext cx="111636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Fe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4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0" name="CustomShape 4"/>
          <p:cNvSpPr/>
          <p:nvPr/>
        </p:nvSpPr>
        <p:spPr>
          <a:xfrm>
            <a:off x="4894200" y="4724280"/>
            <a:ext cx="127512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C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O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9" dur="indefinite" restart="never" nodeType="tmRoot">
          <p:childTnLst>
            <p:seq>
              <p:cTn id="280" dur="indefinite" nodeType="mainSeq">
                <p:childTnLst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8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9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685800" y="213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Polyatomics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685800" y="1297080"/>
            <a:ext cx="8092440" cy="15850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Certain groups of atoms are bonded together to form what is called a polyatomic ion that acts as a single unit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33" name="" descr=""/>
          <p:cNvPicPr/>
          <p:nvPr/>
        </p:nvPicPr>
        <p:blipFill>
          <a:blip r:embed="rId1"/>
          <a:stretch/>
        </p:blipFill>
        <p:spPr>
          <a:xfrm>
            <a:off x="685800" y="2145600"/>
            <a:ext cx="7364880" cy="4321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1" dur="indefinite" restart="never" nodeType="tmRoot">
          <p:childTnLst>
            <p:seq>
              <p:cTn id="292" dur="indefinite" nodeType="mainSeq">
                <p:childTnLst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97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685800" y="213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Molecules with Polyatomic 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35" name="CustomShape 2"/>
          <p:cNvSpPr/>
          <p:nvPr/>
        </p:nvSpPr>
        <p:spPr>
          <a:xfrm>
            <a:off x="1101600" y="2643480"/>
            <a:ext cx="2523240" cy="1884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000000"/>
                </a:solidFill>
                <a:latin typeface="Times New Roman"/>
              </a:rPr>
              <a:t>Mg(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NO</a:t>
            </a:r>
            <a:r>
              <a:rPr b="0" lang="en-US" sz="40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r>
              <a:rPr b="0" lang="en-US" sz="40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40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Compound called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magnesium nitrate.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36" name="Group 3"/>
          <p:cNvGrpSpPr/>
          <p:nvPr/>
        </p:nvGrpSpPr>
        <p:grpSpPr>
          <a:xfrm>
            <a:off x="580680" y="1576800"/>
            <a:ext cx="7737840" cy="1143000"/>
            <a:chOff x="580680" y="1576800"/>
            <a:chExt cx="7737840" cy="1143000"/>
          </a:xfrm>
        </p:grpSpPr>
        <p:sp>
          <p:nvSpPr>
            <p:cNvPr id="137" name="CustomShape 4"/>
            <p:cNvSpPr/>
            <p:nvPr/>
          </p:nvSpPr>
          <p:spPr>
            <a:xfrm>
              <a:off x="580680" y="1576800"/>
              <a:ext cx="343764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Symbol of the polyatomic 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ion called </a:t>
              </a:r>
              <a:r>
                <a:rPr b="1" lang="en-US" sz="2400" spc="-1" strike="noStrike">
                  <a:solidFill>
                    <a:srgbClr val="000000"/>
                  </a:solidFill>
                  <a:latin typeface="Times New Roman"/>
                </a:rPr>
                <a:t>nitrate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8" name="CustomShape 5"/>
            <p:cNvSpPr/>
            <p:nvPr/>
          </p:nvSpPr>
          <p:spPr>
            <a:xfrm>
              <a:off x="4848120" y="1576800"/>
              <a:ext cx="343764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Symbol of the polyatomic 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ion called </a:t>
              </a:r>
              <a:r>
                <a:rPr b="1" lang="en-US" sz="2400" spc="-1" strike="noStrike">
                  <a:solidFill>
                    <a:srgbClr val="000000"/>
                  </a:solidFill>
                  <a:latin typeface="Times New Roman"/>
                </a:rPr>
                <a:t>sulfate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39" name="CustomShape 6"/>
            <p:cNvSpPr/>
            <p:nvPr/>
          </p:nvSpPr>
          <p:spPr>
            <a:xfrm>
              <a:off x="1968480" y="2262600"/>
              <a:ext cx="1994040" cy="457200"/>
            </a:xfrm>
            <a:custGeom>
              <a:avLst/>
              <a:gdLst/>
              <a:ahLst/>
              <a:rect l="l" t="t" r="r" b="b"/>
              <a:pathLst>
                <a:path w="1256" h="288">
                  <a:moveTo>
                    <a:pt x="1016" y="0"/>
                  </a:moveTo>
                  <a:cubicBezTo>
                    <a:pt x="1136" y="36"/>
                    <a:pt x="1256" y="72"/>
                    <a:pt x="1112" y="96"/>
                  </a:cubicBezTo>
                  <a:cubicBezTo>
                    <a:pt x="968" y="120"/>
                    <a:pt x="304" y="112"/>
                    <a:pt x="152" y="144"/>
                  </a:cubicBezTo>
                  <a:cubicBezTo>
                    <a:pt x="0" y="176"/>
                    <a:pt x="100" y="232"/>
                    <a:pt x="200" y="288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0" name="CustomShape 7"/>
            <p:cNvSpPr/>
            <p:nvPr/>
          </p:nvSpPr>
          <p:spPr>
            <a:xfrm>
              <a:off x="6324480" y="2262600"/>
              <a:ext cx="1994040" cy="457200"/>
            </a:xfrm>
            <a:custGeom>
              <a:avLst/>
              <a:gdLst/>
              <a:ahLst/>
              <a:rect l="l" t="t" r="r" b="b"/>
              <a:pathLst>
                <a:path w="1256" h="288">
                  <a:moveTo>
                    <a:pt x="1016" y="0"/>
                  </a:moveTo>
                  <a:cubicBezTo>
                    <a:pt x="1136" y="36"/>
                    <a:pt x="1256" y="72"/>
                    <a:pt x="1112" y="96"/>
                  </a:cubicBezTo>
                  <a:cubicBezTo>
                    <a:pt x="968" y="120"/>
                    <a:pt x="304" y="112"/>
                    <a:pt x="152" y="144"/>
                  </a:cubicBezTo>
                  <a:cubicBezTo>
                    <a:pt x="0" y="176"/>
                    <a:pt x="100" y="232"/>
                    <a:pt x="200" y="288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41" name="CustomShape 8"/>
          <p:cNvSpPr/>
          <p:nvPr/>
        </p:nvSpPr>
        <p:spPr>
          <a:xfrm>
            <a:off x="5382360" y="2643480"/>
            <a:ext cx="2341800" cy="1884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000000"/>
                </a:solidFill>
                <a:latin typeface="Times New Roman"/>
              </a:rPr>
              <a:t>Ca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000" spc="-1" strike="noStrike" baseline="-25000">
                <a:solidFill>
                  <a:srgbClr val="9900ff"/>
                </a:solidFill>
                <a:latin typeface="Times New Roman"/>
              </a:rPr>
              <a:t>4</a:t>
            </a: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Compound called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calcium sulfate.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42" name="Group 9"/>
          <p:cNvGrpSpPr/>
          <p:nvPr/>
        </p:nvGrpSpPr>
        <p:grpSpPr>
          <a:xfrm>
            <a:off x="-12600" y="3293280"/>
            <a:ext cx="7688160" cy="2197080"/>
            <a:chOff x="-12600" y="3293280"/>
            <a:chExt cx="7688160" cy="2197080"/>
          </a:xfrm>
        </p:grpSpPr>
        <p:sp>
          <p:nvSpPr>
            <p:cNvPr id="143" name="CustomShape 10"/>
            <p:cNvSpPr/>
            <p:nvPr/>
          </p:nvSpPr>
          <p:spPr>
            <a:xfrm>
              <a:off x="368640" y="4664880"/>
              <a:ext cx="281124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Implied “1” subscript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 magnesium.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44" name="CustomShape 11"/>
            <p:cNvSpPr/>
            <p:nvPr/>
          </p:nvSpPr>
          <p:spPr>
            <a:xfrm>
              <a:off x="-12600" y="3369600"/>
              <a:ext cx="1993680" cy="1676520"/>
            </a:xfrm>
            <a:custGeom>
              <a:avLst/>
              <a:gdLst/>
              <a:ahLst/>
              <a:rect l="l" t="t" r="r" b="b"/>
              <a:pathLst>
                <a:path w="1256" h="1056">
                  <a:moveTo>
                    <a:pt x="248" y="1056"/>
                  </a:moveTo>
                  <a:cubicBezTo>
                    <a:pt x="184" y="980"/>
                    <a:pt x="120" y="904"/>
                    <a:pt x="104" y="768"/>
                  </a:cubicBezTo>
                  <a:cubicBezTo>
                    <a:pt x="88" y="632"/>
                    <a:pt x="0" y="344"/>
                    <a:pt x="152" y="240"/>
                  </a:cubicBezTo>
                  <a:cubicBezTo>
                    <a:pt x="304" y="136"/>
                    <a:pt x="832" y="184"/>
                    <a:pt x="1016" y="144"/>
                  </a:cubicBezTo>
                  <a:cubicBezTo>
                    <a:pt x="1200" y="104"/>
                    <a:pt x="1228" y="52"/>
                    <a:pt x="1256" y="0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5" name="CustomShape 12"/>
            <p:cNvSpPr/>
            <p:nvPr/>
          </p:nvSpPr>
          <p:spPr>
            <a:xfrm>
              <a:off x="4864320" y="4664880"/>
              <a:ext cx="281124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Implied “1” subscript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 calcium.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46" name="CustomShape 13"/>
            <p:cNvSpPr/>
            <p:nvPr/>
          </p:nvSpPr>
          <p:spPr>
            <a:xfrm>
              <a:off x="4419720" y="3293280"/>
              <a:ext cx="1993680" cy="1676520"/>
            </a:xfrm>
            <a:custGeom>
              <a:avLst/>
              <a:gdLst/>
              <a:ahLst/>
              <a:rect l="l" t="t" r="r" b="b"/>
              <a:pathLst>
                <a:path w="1256" h="1056">
                  <a:moveTo>
                    <a:pt x="248" y="1056"/>
                  </a:moveTo>
                  <a:cubicBezTo>
                    <a:pt x="184" y="980"/>
                    <a:pt x="120" y="904"/>
                    <a:pt x="104" y="768"/>
                  </a:cubicBezTo>
                  <a:cubicBezTo>
                    <a:pt x="88" y="632"/>
                    <a:pt x="0" y="344"/>
                    <a:pt x="152" y="240"/>
                  </a:cubicBezTo>
                  <a:cubicBezTo>
                    <a:pt x="304" y="136"/>
                    <a:pt x="832" y="184"/>
                    <a:pt x="1016" y="144"/>
                  </a:cubicBezTo>
                  <a:cubicBezTo>
                    <a:pt x="1200" y="104"/>
                    <a:pt x="1228" y="52"/>
                    <a:pt x="1256" y="0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47" name="Group 14"/>
          <p:cNvGrpSpPr/>
          <p:nvPr/>
        </p:nvGrpSpPr>
        <p:grpSpPr>
          <a:xfrm>
            <a:off x="235440" y="2719800"/>
            <a:ext cx="8204760" cy="3278880"/>
            <a:chOff x="235440" y="2719800"/>
            <a:chExt cx="8204760" cy="3278880"/>
          </a:xfrm>
        </p:grpSpPr>
        <p:sp>
          <p:nvSpPr>
            <p:cNvPr id="148" name="CustomShape 15"/>
            <p:cNvSpPr/>
            <p:nvPr/>
          </p:nvSpPr>
          <p:spPr>
            <a:xfrm>
              <a:off x="235440" y="5488560"/>
              <a:ext cx="4056480" cy="5101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Parentheses to group two NO</a:t>
              </a:r>
              <a:r>
                <a:rPr b="0" lang="en-US" sz="2400" spc="-1" strike="noStrike" baseline="-25000">
                  <a:solidFill>
                    <a:srgbClr val="000000"/>
                  </a:solidFill>
                  <a:latin typeface="Times New Roman"/>
                </a:rPr>
                <a:t>3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s.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49" name="CustomShape 16"/>
            <p:cNvSpPr/>
            <p:nvPr/>
          </p:nvSpPr>
          <p:spPr>
            <a:xfrm>
              <a:off x="4807440" y="5488560"/>
              <a:ext cx="3632760" cy="51012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No parentheses for one SO</a:t>
              </a:r>
              <a:r>
                <a:rPr b="0" lang="en-US" sz="2400" spc="-1" strike="noStrike" baseline="-25000">
                  <a:solidFill>
                    <a:srgbClr val="000000"/>
                  </a:solidFill>
                  <a:latin typeface="Times New Roman"/>
                </a:rPr>
                <a:t>4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50" name="CustomShape 17"/>
            <p:cNvSpPr/>
            <p:nvPr/>
          </p:nvSpPr>
          <p:spPr>
            <a:xfrm>
              <a:off x="3276720" y="2719800"/>
              <a:ext cx="876240" cy="2844720"/>
            </a:xfrm>
            <a:custGeom>
              <a:avLst/>
              <a:gdLst/>
              <a:ahLst/>
              <a:rect l="l" t="t" r="r" b="b"/>
              <a:pathLst>
                <a:path w="552" h="1936">
                  <a:moveTo>
                    <a:pt x="0" y="1936"/>
                  </a:moveTo>
                  <a:cubicBezTo>
                    <a:pt x="152" y="1840"/>
                    <a:pt x="304" y="1744"/>
                    <a:pt x="384" y="1600"/>
                  </a:cubicBezTo>
                  <a:cubicBezTo>
                    <a:pt x="464" y="1456"/>
                    <a:pt x="456" y="1264"/>
                    <a:pt x="480" y="1072"/>
                  </a:cubicBezTo>
                  <a:cubicBezTo>
                    <a:pt x="504" y="880"/>
                    <a:pt x="552" y="616"/>
                    <a:pt x="528" y="448"/>
                  </a:cubicBezTo>
                  <a:cubicBezTo>
                    <a:pt x="504" y="280"/>
                    <a:pt x="424" y="128"/>
                    <a:pt x="336" y="64"/>
                  </a:cubicBezTo>
                  <a:cubicBezTo>
                    <a:pt x="248" y="0"/>
                    <a:pt x="124" y="32"/>
                    <a:pt x="0" y="64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1" name="CustomShape 18"/>
            <p:cNvSpPr/>
            <p:nvPr/>
          </p:nvSpPr>
          <p:spPr>
            <a:xfrm>
              <a:off x="7467480" y="2796120"/>
              <a:ext cx="876600" cy="2793960"/>
            </a:xfrm>
            <a:custGeom>
              <a:avLst/>
              <a:gdLst/>
              <a:ahLst/>
              <a:rect l="l" t="t" r="r" b="b"/>
              <a:pathLst>
                <a:path w="552" h="1936">
                  <a:moveTo>
                    <a:pt x="0" y="1936"/>
                  </a:moveTo>
                  <a:cubicBezTo>
                    <a:pt x="152" y="1840"/>
                    <a:pt x="304" y="1744"/>
                    <a:pt x="384" y="1600"/>
                  </a:cubicBezTo>
                  <a:cubicBezTo>
                    <a:pt x="464" y="1456"/>
                    <a:pt x="456" y="1264"/>
                    <a:pt x="480" y="1072"/>
                  </a:cubicBezTo>
                  <a:cubicBezTo>
                    <a:pt x="504" y="880"/>
                    <a:pt x="552" y="616"/>
                    <a:pt x="528" y="448"/>
                  </a:cubicBezTo>
                  <a:cubicBezTo>
                    <a:pt x="504" y="280"/>
                    <a:pt x="424" y="128"/>
                    <a:pt x="336" y="64"/>
                  </a:cubicBezTo>
                  <a:cubicBezTo>
                    <a:pt x="248" y="0"/>
                    <a:pt x="124" y="32"/>
                    <a:pt x="0" y="64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p:transition>
    <p:fade thruBlk="true"/>
  </p:transition>
  <p:timing>
    <p:tnLst>
      <p:par>
        <p:cTn id="302" dur="indefinite" restart="never" nodeType="tmRoot">
          <p:childTnLst>
            <p:seq>
              <p:cTn id="303" dur="indefinite" nodeType="mainSeq">
                <p:childTnLst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31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36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animClr clrSpc="rgb">
                                <p:cBhvr>
                                  <p:cTn id="319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42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Shape 1"/>
          <p:cNvSpPr txBox="1"/>
          <p:nvPr/>
        </p:nvSpPr>
        <p:spPr>
          <a:xfrm>
            <a:off x="685800" y="285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Molecules with Polyatomic Ions,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53" name="CustomShape 2"/>
          <p:cNvSpPr/>
          <p:nvPr/>
        </p:nvSpPr>
        <p:spPr>
          <a:xfrm>
            <a:off x="1173600" y="2535480"/>
            <a:ext cx="2523240" cy="1884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000000"/>
                </a:solidFill>
                <a:latin typeface="Times New Roman"/>
              </a:rPr>
              <a:t>Mg(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NO</a:t>
            </a:r>
            <a:r>
              <a:rPr b="0" lang="en-US" sz="40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r>
              <a:rPr b="0" lang="en-US" sz="40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40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Compound called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magnesium nitrate.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4" name="CustomShape 3"/>
          <p:cNvSpPr/>
          <p:nvPr/>
        </p:nvSpPr>
        <p:spPr>
          <a:xfrm>
            <a:off x="5454360" y="2535480"/>
            <a:ext cx="2341800" cy="1884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000000"/>
                </a:solidFill>
                <a:latin typeface="Times New Roman"/>
              </a:rPr>
              <a:t>Ca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000" spc="-1" strike="noStrike" baseline="-25000">
                <a:solidFill>
                  <a:srgbClr val="9900ff"/>
                </a:solidFill>
                <a:latin typeface="Times New Roman"/>
              </a:rPr>
              <a:t>4</a:t>
            </a: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0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Compound called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calcium sulfate.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155" name="Group 4"/>
          <p:cNvGrpSpPr/>
          <p:nvPr/>
        </p:nvGrpSpPr>
        <p:grpSpPr>
          <a:xfrm>
            <a:off x="1063080" y="1468800"/>
            <a:ext cx="6957000" cy="1600200"/>
            <a:chOff x="1063080" y="1468800"/>
            <a:chExt cx="6957000" cy="1600200"/>
          </a:xfrm>
        </p:grpSpPr>
        <p:sp>
          <p:nvSpPr>
            <p:cNvPr id="156" name="CustomShape 5"/>
            <p:cNvSpPr/>
            <p:nvPr/>
          </p:nvSpPr>
          <p:spPr>
            <a:xfrm>
              <a:off x="1063080" y="1468800"/>
              <a:ext cx="2632680" cy="875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Subscript indicating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two NO</a:t>
              </a:r>
              <a:r>
                <a:rPr b="0" lang="en-US" sz="2400" spc="-1" strike="noStrike" baseline="-25000">
                  <a:solidFill>
                    <a:srgbClr val="000000"/>
                  </a:solidFill>
                  <a:latin typeface="Times New Roman"/>
                </a:rPr>
                <a:t>3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groups.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57" name="CustomShape 6"/>
            <p:cNvSpPr/>
            <p:nvPr/>
          </p:nvSpPr>
          <p:spPr>
            <a:xfrm>
              <a:off x="3424680" y="2078280"/>
              <a:ext cx="571680" cy="914400"/>
            </a:xfrm>
            <a:custGeom>
              <a:avLst/>
              <a:gdLst/>
              <a:ahLst/>
              <a:rect l="l" t="t" r="r" b="b"/>
              <a:pathLst>
                <a:path w="360" h="576">
                  <a:moveTo>
                    <a:pt x="0" y="0"/>
                  </a:moveTo>
                  <a:cubicBezTo>
                    <a:pt x="92" y="16"/>
                    <a:pt x="184" y="32"/>
                    <a:pt x="240" y="96"/>
                  </a:cubicBezTo>
                  <a:cubicBezTo>
                    <a:pt x="296" y="160"/>
                    <a:pt x="360" y="304"/>
                    <a:pt x="336" y="384"/>
                  </a:cubicBezTo>
                  <a:cubicBezTo>
                    <a:pt x="312" y="464"/>
                    <a:pt x="204" y="520"/>
                    <a:pt x="96" y="576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8" name="CustomShape 7"/>
            <p:cNvSpPr/>
            <p:nvPr/>
          </p:nvSpPr>
          <p:spPr>
            <a:xfrm>
              <a:off x="4989600" y="1545120"/>
              <a:ext cx="3030480" cy="875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No subscript indicating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one SO</a:t>
              </a:r>
              <a:r>
                <a:rPr b="0" lang="en-US" sz="2400" spc="-1" strike="noStrike" baseline="-25000">
                  <a:solidFill>
                    <a:srgbClr val="000000"/>
                  </a:solidFill>
                  <a:latin typeface="Times New Roman"/>
                </a:rPr>
                <a:t>4</a:t>
              </a: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 group.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59" name="CustomShape 8"/>
            <p:cNvSpPr/>
            <p:nvPr/>
          </p:nvSpPr>
          <p:spPr>
            <a:xfrm>
              <a:off x="7434720" y="2154600"/>
              <a:ext cx="571680" cy="914400"/>
            </a:xfrm>
            <a:custGeom>
              <a:avLst/>
              <a:gdLst/>
              <a:ahLst/>
              <a:rect l="l" t="t" r="r" b="b"/>
              <a:pathLst>
                <a:path w="360" h="576">
                  <a:moveTo>
                    <a:pt x="0" y="0"/>
                  </a:moveTo>
                  <a:cubicBezTo>
                    <a:pt x="92" y="16"/>
                    <a:pt x="184" y="32"/>
                    <a:pt x="240" y="96"/>
                  </a:cubicBezTo>
                  <a:cubicBezTo>
                    <a:pt x="296" y="160"/>
                    <a:pt x="360" y="304"/>
                    <a:pt x="336" y="384"/>
                  </a:cubicBezTo>
                  <a:cubicBezTo>
                    <a:pt x="312" y="464"/>
                    <a:pt x="204" y="520"/>
                    <a:pt x="96" y="576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60" name="Group 9"/>
          <p:cNvGrpSpPr/>
          <p:nvPr/>
        </p:nvGrpSpPr>
        <p:grpSpPr>
          <a:xfrm>
            <a:off x="410040" y="3145320"/>
            <a:ext cx="7185240" cy="2273040"/>
            <a:chOff x="410040" y="3145320"/>
            <a:chExt cx="7185240" cy="2273040"/>
          </a:xfrm>
        </p:grpSpPr>
        <p:sp>
          <p:nvSpPr>
            <p:cNvPr id="161" name="CustomShape 10"/>
            <p:cNvSpPr/>
            <p:nvPr/>
          </p:nvSpPr>
          <p:spPr>
            <a:xfrm>
              <a:off x="410040" y="4592880"/>
              <a:ext cx="287676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Implied “1” subscript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 nitrogen, total 2 N.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62" name="CustomShape 11"/>
            <p:cNvSpPr/>
            <p:nvPr/>
          </p:nvSpPr>
          <p:spPr>
            <a:xfrm>
              <a:off x="579960" y="3221280"/>
              <a:ext cx="1930320" cy="1524240"/>
            </a:xfrm>
            <a:custGeom>
              <a:avLst/>
              <a:gdLst/>
              <a:ahLst/>
              <a:rect l="l" t="t" r="r" b="b"/>
              <a:pathLst>
                <a:path w="1216" h="960">
                  <a:moveTo>
                    <a:pt x="160" y="960"/>
                  </a:moveTo>
                  <a:cubicBezTo>
                    <a:pt x="120" y="896"/>
                    <a:pt x="80" y="832"/>
                    <a:pt x="64" y="720"/>
                  </a:cubicBezTo>
                  <a:cubicBezTo>
                    <a:pt x="48" y="608"/>
                    <a:pt x="0" y="384"/>
                    <a:pt x="64" y="288"/>
                  </a:cubicBezTo>
                  <a:cubicBezTo>
                    <a:pt x="128" y="192"/>
                    <a:pt x="296" y="168"/>
                    <a:pt x="448" y="144"/>
                  </a:cubicBezTo>
                  <a:cubicBezTo>
                    <a:pt x="600" y="120"/>
                    <a:pt x="848" y="168"/>
                    <a:pt x="976" y="144"/>
                  </a:cubicBezTo>
                  <a:cubicBezTo>
                    <a:pt x="1104" y="120"/>
                    <a:pt x="1160" y="60"/>
                    <a:pt x="1216" y="0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3" name="CustomShape 12"/>
            <p:cNvSpPr/>
            <p:nvPr/>
          </p:nvSpPr>
          <p:spPr>
            <a:xfrm>
              <a:off x="4784040" y="4592880"/>
              <a:ext cx="281124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Implied “1” subscript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 sulfur, total 1 S.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64" name="CustomShape 13"/>
            <p:cNvSpPr/>
            <p:nvPr/>
          </p:nvSpPr>
          <p:spPr>
            <a:xfrm>
              <a:off x="4852080" y="3145320"/>
              <a:ext cx="1930320" cy="1523880"/>
            </a:xfrm>
            <a:custGeom>
              <a:avLst/>
              <a:gdLst/>
              <a:ahLst/>
              <a:rect l="l" t="t" r="r" b="b"/>
              <a:pathLst>
                <a:path w="1216" h="960">
                  <a:moveTo>
                    <a:pt x="160" y="960"/>
                  </a:moveTo>
                  <a:cubicBezTo>
                    <a:pt x="120" y="896"/>
                    <a:pt x="80" y="832"/>
                    <a:pt x="64" y="720"/>
                  </a:cubicBezTo>
                  <a:cubicBezTo>
                    <a:pt x="48" y="608"/>
                    <a:pt x="0" y="384"/>
                    <a:pt x="64" y="288"/>
                  </a:cubicBezTo>
                  <a:cubicBezTo>
                    <a:pt x="128" y="192"/>
                    <a:pt x="296" y="168"/>
                    <a:pt x="448" y="144"/>
                  </a:cubicBezTo>
                  <a:cubicBezTo>
                    <a:pt x="600" y="120"/>
                    <a:pt x="848" y="168"/>
                    <a:pt x="976" y="144"/>
                  </a:cubicBezTo>
                  <a:cubicBezTo>
                    <a:pt x="1104" y="120"/>
                    <a:pt x="1160" y="60"/>
                    <a:pt x="1216" y="0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65" name="Group 14"/>
          <p:cNvGrpSpPr/>
          <p:nvPr/>
        </p:nvGrpSpPr>
        <p:grpSpPr>
          <a:xfrm>
            <a:off x="491040" y="3221280"/>
            <a:ext cx="7962840" cy="3035520"/>
            <a:chOff x="491040" y="3221280"/>
            <a:chExt cx="7962840" cy="3035520"/>
          </a:xfrm>
        </p:grpSpPr>
        <p:sp>
          <p:nvSpPr>
            <p:cNvPr id="166" name="CustomShape 15"/>
            <p:cNvSpPr/>
            <p:nvPr/>
          </p:nvSpPr>
          <p:spPr>
            <a:xfrm>
              <a:off x="491040" y="5431320"/>
              <a:ext cx="275616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Stated “3” subscript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 oxygen, total 6 O.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67" name="CustomShape 16"/>
            <p:cNvSpPr/>
            <p:nvPr/>
          </p:nvSpPr>
          <p:spPr>
            <a:xfrm>
              <a:off x="3043800" y="3297600"/>
              <a:ext cx="952560" cy="2590920"/>
            </a:xfrm>
            <a:custGeom>
              <a:avLst/>
              <a:gdLst/>
              <a:ahLst/>
              <a:rect l="l" t="t" r="r" b="b"/>
              <a:pathLst>
                <a:path w="600" h="1680">
                  <a:moveTo>
                    <a:pt x="0" y="1680"/>
                  </a:moveTo>
                  <a:cubicBezTo>
                    <a:pt x="68" y="1640"/>
                    <a:pt x="136" y="1600"/>
                    <a:pt x="192" y="1536"/>
                  </a:cubicBezTo>
                  <a:cubicBezTo>
                    <a:pt x="248" y="1472"/>
                    <a:pt x="296" y="1384"/>
                    <a:pt x="336" y="1296"/>
                  </a:cubicBezTo>
                  <a:cubicBezTo>
                    <a:pt x="376" y="1208"/>
                    <a:pt x="400" y="1128"/>
                    <a:pt x="432" y="1008"/>
                  </a:cubicBezTo>
                  <a:cubicBezTo>
                    <a:pt x="464" y="888"/>
                    <a:pt x="512" y="712"/>
                    <a:pt x="528" y="576"/>
                  </a:cubicBezTo>
                  <a:cubicBezTo>
                    <a:pt x="544" y="440"/>
                    <a:pt x="600" y="288"/>
                    <a:pt x="528" y="192"/>
                  </a:cubicBezTo>
                  <a:cubicBezTo>
                    <a:pt x="456" y="96"/>
                    <a:pt x="276" y="48"/>
                    <a:pt x="96" y="0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8" name="CustomShape 17"/>
            <p:cNvSpPr/>
            <p:nvPr/>
          </p:nvSpPr>
          <p:spPr>
            <a:xfrm>
              <a:off x="4758480" y="5355000"/>
              <a:ext cx="2756160" cy="8254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>
              <a:sp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Stated “4” subscript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000000"/>
                  </a:solidFill>
                  <a:latin typeface="Times New Roman"/>
                </a:rPr>
                <a:t>on oxygen, total 4 O.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69" name="CustomShape 18"/>
            <p:cNvSpPr/>
            <p:nvPr/>
          </p:nvSpPr>
          <p:spPr>
            <a:xfrm>
              <a:off x="7458480" y="3221280"/>
              <a:ext cx="995400" cy="2509920"/>
            </a:xfrm>
            <a:custGeom>
              <a:avLst/>
              <a:gdLst/>
              <a:ahLst/>
              <a:rect l="l" t="t" r="r" b="b"/>
              <a:pathLst>
                <a:path w="627" h="1581">
                  <a:moveTo>
                    <a:pt x="0" y="1569"/>
                  </a:moveTo>
                  <a:cubicBezTo>
                    <a:pt x="23" y="1562"/>
                    <a:pt x="85" y="1581"/>
                    <a:pt x="137" y="1536"/>
                  </a:cubicBezTo>
                  <a:cubicBezTo>
                    <a:pt x="189" y="1491"/>
                    <a:pt x="262" y="1384"/>
                    <a:pt x="310" y="1296"/>
                  </a:cubicBezTo>
                  <a:cubicBezTo>
                    <a:pt x="358" y="1208"/>
                    <a:pt x="387" y="1128"/>
                    <a:pt x="425" y="1008"/>
                  </a:cubicBezTo>
                  <a:cubicBezTo>
                    <a:pt x="464" y="888"/>
                    <a:pt x="521" y="712"/>
                    <a:pt x="541" y="576"/>
                  </a:cubicBezTo>
                  <a:cubicBezTo>
                    <a:pt x="560" y="440"/>
                    <a:pt x="627" y="288"/>
                    <a:pt x="541" y="192"/>
                  </a:cubicBezTo>
                  <a:cubicBezTo>
                    <a:pt x="454" y="96"/>
                    <a:pt x="238" y="48"/>
                    <a:pt x="22" y="0"/>
                  </a:cubicBezTo>
                </a:path>
              </a:pathLst>
            </a:custGeom>
            <a:noFill/>
            <a:ln w="9360">
              <a:solidFill>
                <a:srgbClr val="0000ff"/>
              </a:solidFill>
              <a:round/>
              <a:tailEnd len="med" type="arrow" w="med"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p:transition>
    <p:fade thruBlk="true"/>
  </p:transition>
  <p:timing>
    <p:tnLst>
      <p:par>
        <p:cTn id="320" dur="indefinite" restart="never" nodeType="tmRoot">
          <p:childTnLst>
            <p:seq>
              <p:cTn id="321" dur="indefinite" nodeType="mainSeq">
                <p:childTnLst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33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55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animClr clrSpc="rgb">
                                <p:cBhvr>
                                  <p:cTn id="33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60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380880" y="304560"/>
            <a:ext cx="8382240" cy="1447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Practice—Determine the Total Number of Atoms or Ions in One Formula Unit of Each of the Following.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71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Mg(C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11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Hg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(PO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2" name="CustomShape 3"/>
          <p:cNvSpPr/>
          <p:nvPr/>
        </p:nvSpPr>
        <p:spPr>
          <a:xfrm>
            <a:off x="3649680" y="1981080"/>
            <a:ext cx="497664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1 Mg + 4 C + 6 H + 4 O = 15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3" name="CustomShape 4"/>
          <p:cNvSpPr/>
          <p:nvPr/>
        </p:nvSpPr>
        <p:spPr>
          <a:xfrm>
            <a:off x="3651120" y="3962520"/>
            <a:ext cx="382932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6 Hg + 2 P + 8 O = 16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8" dur="indefinite" restart="never" nodeType="tmRoot">
          <p:childTnLst>
            <p:seq>
              <p:cTn id="339" dur="indefinite" nodeType="mainSeq">
                <p:childTnLst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4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4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685800" y="258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Material Classifications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Shape 1"/>
          <p:cNvSpPr txBox="1"/>
          <p:nvPr/>
        </p:nvSpPr>
        <p:spPr>
          <a:xfrm>
            <a:off x="685800" y="968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Molecules and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6" name="TextShape 2"/>
          <p:cNvSpPr txBox="1"/>
          <p:nvPr/>
        </p:nvSpPr>
        <p:spPr>
          <a:xfrm>
            <a:off x="365760" y="1676520"/>
            <a:ext cx="5201640" cy="4572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7000"/>
          </a:bodyPr>
          <a:p>
            <a:pPr marL="342720" indent="-34272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Salt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Sodium—shiny, reactive, poisonous.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Chlorine—pale yellow gas, reactive, poisonous.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Sodium chloride—table salt.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Sugar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Carbon—pencil or diamonds.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Hydrogen—flammable gas.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Oxygen—a gas in air.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Combine to form white crystalline sugar.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7" name="" descr=""/>
          <p:cNvPicPr/>
          <p:nvPr/>
        </p:nvPicPr>
        <p:blipFill>
          <a:blip r:embed="rId1"/>
          <a:stretch/>
        </p:blipFill>
        <p:spPr>
          <a:xfrm>
            <a:off x="5486400" y="1828800"/>
            <a:ext cx="1566720" cy="1943280"/>
          </a:xfrm>
          <a:prstGeom prst="rect">
            <a:avLst/>
          </a:prstGeom>
          <a:ln>
            <a:noFill/>
          </a:ln>
        </p:spPr>
      </p:pic>
      <p:pic>
        <p:nvPicPr>
          <p:cNvPr id="58" name="" descr=""/>
          <p:cNvPicPr/>
          <p:nvPr/>
        </p:nvPicPr>
        <p:blipFill>
          <a:blip r:embed="rId2"/>
          <a:stretch/>
        </p:blipFill>
        <p:spPr>
          <a:xfrm>
            <a:off x="7391520" y="1752480"/>
            <a:ext cx="1525320" cy="1981440"/>
          </a:xfrm>
          <a:prstGeom prst="rect">
            <a:avLst/>
          </a:prstGeom>
          <a:ln>
            <a:noFill/>
          </a:ln>
        </p:spPr>
      </p:pic>
      <p:pic>
        <p:nvPicPr>
          <p:cNvPr id="59" name="" descr=""/>
          <p:cNvPicPr/>
          <p:nvPr/>
        </p:nvPicPr>
        <p:blipFill>
          <a:blip r:embed="rId3"/>
          <a:stretch/>
        </p:blipFill>
        <p:spPr>
          <a:xfrm>
            <a:off x="5791320" y="4038480"/>
            <a:ext cx="2657520" cy="20811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" dur="5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" dur="5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" dur="500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nodeType="withEffect" fill="hold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9" dur="500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2" dur="500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5" dur="500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8" dur="500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1" dur="500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Shape 1"/>
          <p:cNvSpPr txBox="1"/>
          <p:nvPr/>
        </p:nvSpPr>
        <p:spPr>
          <a:xfrm>
            <a:off x="762120" y="160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Classifying Materials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76" name="TextShape 2"/>
          <p:cNvSpPr txBox="1"/>
          <p:nvPr/>
        </p:nvSpPr>
        <p:spPr>
          <a:xfrm>
            <a:off x="304920" y="1371600"/>
            <a:ext cx="6781680" cy="4952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Atomic elements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Elements whose particles are single atoms.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Molecular elements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Elements whose particles are multi-atom molecules.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Molecular compounds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Compounds whose particles are molecules made of only nonmetals.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Ionic compounds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Compounds whose particles are cations and anions.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77" name="" descr=""/>
          <p:cNvPicPr/>
          <p:nvPr/>
        </p:nvPicPr>
        <p:blipFill>
          <a:blip r:embed="rId1"/>
          <a:srcRect l="0" t="0" r="0" b="4545"/>
          <a:stretch/>
        </p:blipFill>
        <p:spPr>
          <a:xfrm>
            <a:off x="7238880" y="304920"/>
            <a:ext cx="1619280" cy="1600200"/>
          </a:xfrm>
          <a:prstGeom prst="rect">
            <a:avLst/>
          </a:prstGeom>
          <a:ln>
            <a:noFill/>
          </a:ln>
        </p:spPr>
      </p:pic>
      <p:pic>
        <p:nvPicPr>
          <p:cNvPr id="178" name="" descr=""/>
          <p:cNvPicPr/>
          <p:nvPr/>
        </p:nvPicPr>
        <p:blipFill>
          <a:blip r:embed="rId2"/>
          <a:srcRect l="0" t="0" r="35097" b="3128"/>
          <a:stretch/>
        </p:blipFill>
        <p:spPr>
          <a:xfrm>
            <a:off x="7543800" y="1905120"/>
            <a:ext cx="1069920" cy="1904760"/>
          </a:xfrm>
          <a:prstGeom prst="rect">
            <a:avLst/>
          </a:prstGeom>
          <a:ln>
            <a:noFill/>
          </a:ln>
        </p:spPr>
      </p:pic>
      <p:pic>
        <p:nvPicPr>
          <p:cNvPr id="179" name="" descr=""/>
          <p:cNvPicPr/>
          <p:nvPr/>
        </p:nvPicPr>
        <p:blipFill>
          <a:blip r:embed="rId3"/>
          <a:srcRect l="0" t="13332" r="0" b="10001"/>
          <a:stretch/>
        </p:blipFill>
        <p:spPr>
          <a:xfrm>
            <a:off x="7543800" y="3809880"/>
            <a:ext cx="1177920" cy="1295640"/>
          </a:xfrm>
          <a:prstGeom prst="rect">
            <a:avLst/>
          </a:prstGeom>
          <a:ln>
            <a:noFill/>
          </a:ln>
        </p:spPr>
      </p:pic>
      <p:pic>
        <p:nvPicPr>
          <p:cNvPr id="180" name="" descr=""/>
          <p:cNvPicPr/>
          <p:nvPr/>
        </p:nvPicPr>
        <p:blipFill>
          <a:blip r:embed="rId4"/>
          <a:srcRect l="13246" t="18751" r="17567" b="16667"/>
          <a:stretch/>
        </p:blipFill>
        <p:spPr>
          <a:xfrm>
            <a:off x="7315200" y="5029200"/>
            <a:ext cx="1676520" cy="16257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350" dur="indefinite" restart="never" nodeType="tmRoot">
          <p:childTnLst>
            <p:seq>
              <p:cTn id="351" dur="indefinite" nodeType="mainSeq">
                <p:childTnLst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56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nodeType="withEffect" fill="hold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65" dur="500"/>
                                        <p:tgtEl>
                                          <p:spTgt spid="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74" dur="500"/>
                                        <p:tgtEl>
                                          <p:spTgt spid="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83" dur="500"/>
                                        <p:tgtEl>
                                          <p:spTgt spid="1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nodeType="withEffect" fill="hold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685800" y="151920"/>
            <a:ext cx="7772400" cy="685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Molecular Elements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82" name="TextShape 2"/>
          <p:cNvSpPr txBox="1"/>
          <p:nvPr/>
        </p:nvSpPr>
        <p:spPr>
          <a:xfrm>
            <a:off x="-360" y="837720"/>
            <a:ext cx="8915400" cy="25146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Certain elements occur as diatomic molecules.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7 diatomic elements—The Rule of 7s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24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Find the element with atomic number 7, 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24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Make a figure 7 by going over to Group 17, then down.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24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seventh element is 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83" name="CustomShape 3"/>
          <p:cNvSpPr/>
          <p:nvPr/>
        </p:nvSpPr>
        <p:spPr>
          <a:xfrm>
            <a:off x="1239840" y="3297240"/>
            <a:ext cx="825480" cy="749160"/>
          </a:xfrm>
          <a:prstGeom prst="rect">
            <a:avLst/>
          </a:prstGeom>
          <a:solidFill>
            <a:srgbClr val="8cf4ea"/>
          </a:solidFill>
          <a:ln w="12600">
            <a:solidFill>
              <a:srgbClr val="3365fb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4" name="CustomShape 4"/>
          <p:cNvSpPr/>
          <p:nvPr/>
        </p:nvSpPr>
        <p:spPr>
          <a:xfrm>
            <a:off x="3525840" y="3297240"/>
            <a:ext cx="825480" cy="749160"/>
          </a:xfrm>
          <a:prstGeom prst="rect">
            <a:avLst/>
          </a:prstGeom>
          <a:solidFill>
            <a:srgbClr val="8cf4ea"/>
          </a:solidFill>
          <a:ln w="12600">
            <a:solidFill>
              <a:srgbClr val="3365fb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5" name="CustomShape 5"/>
          <p:cNvSpPr/>
          <p:nvPr/>
        </p:nvSpPr>
        <p:spPr>
          <a:xfrm>
            <a:off x="4363920" y="3297240"/>
            <a:ext cx="825480" cy="749160"/>
          </a:xfrm>
          <a:prstGeom prst="rect">
            <a:avLst/>
          </a:prstGeom>
          <a:solidFill>
            <a:srgbClr val="8cf4ea"/>
          </a:solidFill>
          <a:ln w="12600">
            <a:solidFill>
              <a:srgbClr val="3365fb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6" name="CustomShape 6"/>
          <p:cNvSpPr/>
          <p:nvPr/>
        </p:nvSpPr>
        <p:spPr>
          <a:xfrm>
            <a:off x="5202360" y="3297240"/>
            <a:ext cx="825480" cy="749160"/>
          </a:xfrm>
          <a:prstGeom prst="rect">
            <a:avLst/>
          </a:prstGeom>
          <a:solidFill>
            <a:srgbClr val="8cf4ea"/>
          </a:solidFill>
          <a:ln w="12600">
            <a:solidFill>
              <a:srgbClr val="3365fb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CustomShape 7"/>
          <p:cNvSpPr/>
          <p:nvPr/>
        </p:nvSpPr>
        <p:spPr>
          <a:xfrm>
            <a:off x="5202360" y="4059360"/>
            <a:ext cx="825480" cy="749160"/>
          </a:xfrm>
          <a:prstGeom prst="rect">
            <a:avLst/>
          </a:prstGeom>
          <a:solidFill>
            <a:srgbClr val="8cf4ea"/>
          </a:solidFill>
          <a:ln w="12600">
            <a:solidFill>
              <a:srgbClr val="3365fb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8"/>
          <p:cNvSpPr/>
          <p:nvPr/>
        </p:nvSpPr>
        <p:spPr>
          <a:xfrm>
            <a:off x="5202360" y="4821120"/>
            <a:ext cx="825480" cy="749520"/>
          </a:xfrm>
          <a:prstGeom prst="rect">
            <a:avLst/>
          </a:prstGeom>
          <a:solidFill>
            <a:srgbClr val="8cf4ea"/>
          </a:solidFill>
          <a:ln w="12600">
            <a:solidFill>
              <a:srgbClr val="3365fb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CustomShape 9"/>
          <p:cNvSpPr/>
          <p:nvPr/>
        </p:nvSpPr>
        <p:spPr>
          <a:xfrm>
            <a:off x="5202360" y="5583240"/>
            <a:ext cx="825480" cy="749160"/>
          </a:xfrm>
          <a:prstGeom prst="rect">
            <a:avLst/>
          </a:prstGeom>
          <a:solidFill>
            <a:srgbClr val="8cf4ea"/>
          </a:solidFill>
          <a:ln w="12600">
            <a:solidFill>
              <a:srgbClr val="3365fb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CustomShape 10"/>
          <p:cNvSpPr/>
          <p:nvPr/>
        </p:nvSpPr>
        <p:spPr>
          <a:xfrm>
            <a:off x="1379160" y="3414600"/>
            <a:ext cx="592920" cy="64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1" name="CustomShape 11"/>
          <p:cNvSpPr/>
          <p:nvPr/>
        </p:nvSpPr>
        <p:spPr>
          <a:xfrm>
            <a:off x="5303520" y="4176720"/>
            <a:ext cx="682920" cy="64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Cl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2" name="CustomShape 12"/>
          <p:cNvSpPr/>
          <p:nvPr/>
        </p:nvSpPr>
        <p:spPr>
          <a:xfrm>
            <a:off x="5292360" y="4938840"/>
            <a:ext cx="705600" cy="64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Br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3" name="CustomShape 13"/>
          <p:cNvSpPr/>
          <p:nvPr/>
        </p:nvSpPr>
        <p:spPr>
          <a:xfrm>
            <a:off x="5428440" y="5700600"/>
            <a:ext cx="434520" cy="64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I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4" name="CustomShape 14"/>
          <p:cNvSpPr/>
          <p:nvPr/>
        </p:nvSpPr>
        <p:spPr>
          <a:xfrm>
            <a:off x="4038480" y="3268800"/>
            <a:ext cx="29592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7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5" name="CustomShape 15"/>
          <p:cNvSpPr/>
          <p:nvPr/>
        </p:nvSpPr>
        <p:spPr>
          <a:xfrm>
            <a:off x="4144320" y="3378600"/>
            <a:ext cx="1760760" cy="64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  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      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F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96" name="" descr=""/>
          <p:cNvPicPr/>
          <p:nvPr/>
        </p:nvPicPr>
        <p:blipFill>
          <a:blip r:embed="rId1"/>
          <a:stretch/>
        </p:blipFill>
        <p:spPr>
          <a:xfrm>
            <a:off x="6781680" y="2891520"/>
            <a:ext cx="1744920" cy="3352680"/>
          </a:xfrm>
          <a:prstGeom prst="rect">
            <a:avLst/>
          </a:prstGeom>
          <a:ln>
            <a:noFill/>
          </a:ln>
        </p:spPr>
      </p:pic>
      <p:sp>
        <p:nvSpPr>
          <p:cNvPr id="197" name="TextShape 16"/>
          <p:cNvSpPr txBox="1"/>
          <p:nvPr/>
        </p:nvSpPr>
        <p:spPr>
          <a:xfrm>
            <a:off x="3646080" y="3378600"/>
            <a:ext cx="651600" cy="645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N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388" dur="indefinite" restart="never" nodeType="tmRoot">
          <p:childTnLst>
            <p:seq>
              <p:cTn id="389" dur="indefinite" nodeType="mainSeq">
                <p:childTnLst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94" dur="500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nodeType="with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03" dur="500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08" dur="500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19" dur="500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44" dur="500"/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extShape 1"/>
          <p:cNvSpPr txBox="1"/>
          <p:nvPr/>
        </p:nvSpPr>
        <p:spPr>
          <a:xfrm>
            <a:off x="685800" y="24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Molecular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99" name="TextShape 2"/>
          <p:cNvSpPr txBox="1"/>
          <p:nvPr/>
        </p:nvSpPr>
        <p:spPr>
          <a:xfrm>
            <a:off x="685800" y="1828440"/>
            <a:ext cx="4191120" cy="42670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Two or more nonmetals.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Smallest unit is a molecule.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00" name="" descr=""/>
          <p:cNvPicPr/>
          <p:nvPr/>
        </p:nvPicPr>
        <p:blipFill>
          <a:blip r:embed="rId1"/>
          <a:stretch/>
        </p:blipFill>
        <p:spPr>
          <a:xfrm>
            <a:off x="5577840" y="1380240"/>
            <a:ext cx="2377440" cy="49716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449" dur="indefinite" restart="never" nodeType="tmRoot">
          <p:childTnLst>
            <p:seq>
              <p:cTn id="450" dur="indefinite" nodeType="mainSeq">
                <p:childTnLst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55" dur="5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60" dur="500"/>
                                        <p:tgtEl>
                                          <p:spTgt spid="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Shape 1"/>
          <p:cNvSpPr txBox="1"/>
          <p:nvPr/>
        </p:nvSpPr>
        <p:spPr>
          <a:xfrm>
            <a:off x="609480" y="92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Ionic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02" name="TextShape 2"/>
          <p:cNvSpPr txBox="1"/>
          <p:nvPr/>
        </p:nvSpPr>
        <p:spPr>
          <a:xfrm>
            <a:off x="685440" y="1369080"/>
            <a:ext cx="426708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Metals + nonmetals.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No individual molecule units, instead have a 3-dimensional array of cations and anions made of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formula units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03" name="" descr=""/>
          <p:cNvPicPr/>
          <p:nvPr/>
        </p:nvPicPr>
        <p:blipFill>
          <a:blip r:embed="rId1"/>
          <a:stretch/>
        </p:blipFill>
        <p:spPr>
          <a:xfrm>
            <a:off x="6008040" y="1219320"/>
            <a:ext cx="2413080" cy="50292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465" dur="indefinite" restart="never" nodeType="tmRoot">
          <p:childTnLst>
            <p:seq>
              <p:cTn id="466" dur="indefinite" nodeType="mainSeq">
                <p:childTnLst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71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76" dur="500"/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Shape 1"/>
          <p:cNvSpPr txBox="1"/>
          <p:nvPr/>
        </p:nvSpPr>
        <p:spPr>
          <a:xfrm>
            <a:off x="-190800" y="-131760"/>
            <a:ext cx="9509760" cy="1600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Molecular View of Elements and Compounds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205" name="" descr=""/>
          <p:cNvPicPr/>
          <p:nvPr/>
        </p:nvPicPr>
        <p:blipFill>
          <a:blip r:embed="rId1"/>
          <a:stretch/>
        </p:blipFill>
        <p:spPr>
          <a:xfrm>
            <a:off x="1590480" y="1115280"/>
            <a:ext cx="6209640" cy="544608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685800" y="393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Classify Each of the Following as Either an Atomic Element, Molecular Element, Molecular Compound, or Ionic Compound. 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07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Aluminum, Al.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Aluminum chloride, AlCl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Chlorine, Cl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Acetone, 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Carbon monoxide, CO.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Cobalt, Co.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481" dur="indefinite" restart="never" nodeType="tmRoot">
          <p:childTnLst>
            <p:seq>
              <p:cTn id="482" dur="indefinite" nodeType="mainSeq">
                <p:childTnLst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87" dur="500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8" fill="hold">
                      <p:stCondLst>
                        <p:cond delay="indefinite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92" dur="500"/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97" dur="500"/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02" dur="500"/>
                                        <p:tgtEl>
                                          <p:spTgt spid="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07" dur="500"/>
                                        <p:tgtEl>
                                          <p:spTgt spid="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12" dur="500"/>
                                        <p:tgtEl>
                                          <p:spTgt spid="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Classify Each of the Following as Either an Atomic Element, Molecular Element, Molecular Compound, or Ionic Compound, Continued. 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09" name="TextShape 2"/>
          <p:cNvSpPr txBox="1"/>
          <p:nvPr/>
        </p:nvSpPr>
        <p:spPr>
          <a:xfrm>
            <a:off x="685440" y="1981080"/>
            <a:ext cx="807732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4000"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Aluminum, Al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= Atomic element.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Aluminum chloride, AlCl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= Ionic compound.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Chlorine, Cl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= Molecular element.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Acetone, 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6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= Molecular compound.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Carbon monoxide, CO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= Molecular compound.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Cobalt, Co 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= Atomic element.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513" dur="indefinite" restart="never" nodeType="tmRoot">
          <p:childTnLst>
            <p:seq>
              <p:cTn id="514" dur="indefinite" nodeType="mainSeq">
                <p:childTnLst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19" dur="500"/>
                                        <p:tgtEl>
                                          <p:spTgt spid="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24" dur="500"/>
                                        <p:tgtEl>
                                          <p:spTgt spid="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29" dur="500"/>
                                        <p:tgtEl>
                                          <p:spTgt spid="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34" dur="500"/>
                                        <p:tgtEl>
                                          <p:spTgt spid="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39" dur="500"/>
                                        <p:tgtEl>
                                          <p:spTgt spid="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0" fill="hold">
                      <p:stCondLst>
                        <p:cond delay="indefinite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44" dur="500"/>
                                        <p:tgtEl>
                                          <p:spTgt spid="2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685800" y="258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Ionic Compound Formulas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685800" y="4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Ionic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12" name="TextShape 2"/>
          <p:cNvSpPr txBox="1"/>
          <p:nvPr/>
        </p:nvSpPr>
        <p:spPr>
          <a:xfrm>
            <a:off x="228600" y="1447560"/>
            <a:ext cx="8686800" cy="4724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Ionic compounds are made of ions.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74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100" spc="-1" strike="noStrike">
                <a:solidFill>
                  <a:srgbClr val="000000"/>
                </a:solidFill>
                <a:latin typeface="Times New Roman"/>
              </a:rPr>
              <a:t>Ionic compounds always contain cations and anions.</a:t>
            </a:r>
            <a:endParaRPr b="0" lang="en-US" sz="31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Cations = + charged ions; anions =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− charged 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The sum of the + charges of the cations must equal the sum of the − charges of the anions.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If Na</a:t>
            </a:r>
            <a:r>
              <a:rPr b="0" lang="en-US" sz="3200" spc="-1" strike="noStrike" baseline="5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is combined with S</a:t>
            </a:r>
            <a:r>
              <a:rPr b="0" lang="en-US" sz="32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you will need 2 Na</a:t>
            </a:r>
            <a:r>
              <a:rPr b="0" lang="en-US" sz="3200" spc="-1" strike="noStrike" baseline="5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ions for every S</a:t>
            </a:r>
            <a:r>
              <a:rPr b="0" lang="en-US" sz="32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ion to balance the charges, therefore the formula must be Na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45" dur="indefinite" restart="never" nodeType="tmRoot">
          <p:childTnLst>
            <p:seq>
              <p:cTn id="546" dur="indefinite" nodeType="mainSeq">
                <p:childTnLst>
                  <p:par>
                    <p:cTn id="547" fill="hold">
                      <p:stCondLst>
                        <p:cond delay="indefinite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1" dur="5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2" fill="hold">
                      <p:stCondLst>
                        <p:cond delay="indefinite"/>
                      </p:stCondLst>
                      <p:childTnLst>
                        <p:par>
                          <p:cTn id="553" fill="hold">
                            <p:stCondLst>
                              <p:cond delay="0"/>
                            </p:stCondLst>
                            <p:childTnLst>
                              <p:par>
                                <p:cTn id="55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6" dur="500"/>
                                        <p:tgtEl>
                                          <p:spTgt spid="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9" dur="500"/>
                                        <p:tgtEl>
                                          <p:spTgt spid="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0" fill="hold">
                      <p:stCondLst>
                        <p:cond delay="indefinite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64" dur="500"/>
                                        <p:tgtEl>
                                          <p:spTgt spid="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69" dur="500"/>
                                        <p:tgtEl>
                                          <p:spTgt spid="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TextShape 1"/>
          <p:cNvSpPr txBox="1"/>
          <p:nvPr/>
        </p:nvSpPr>
        <p:spPr>
          <a:xfrm>
            <a:off x="685800" y="200520"/>
            <a:ext cx="7772400" cy="1600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Writing Formulas for Ionic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14" name="TextShape 2"/>
          <p:cNvSpPr txBox="1"/>
          <p:nvPr/>
        </p:nvSpPr>
        <p:spPr>
          <a:xfrm>
            <a:off x="457200" y="2005920"/>
            <a:ext cx="8321040" cy="4120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symbol for the metal cation and its charge.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symbol for the nonmetal anion and its charge.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Charge (without sign) becomes subscript for the other 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Reduce subscripts to smallest whole-number ratio.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Check that the sum of the charges of the cation cancels the sum of the anions.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570" dur="indefinite" restart="never" nodeType="tmRoot">
          <p:childTnLst>
            <p:seq>
              <p:cTn id="571" dur="indefinite" nodeType="mainSeq">
                <p:childTnLst>
                  <p:par>
                    <p:cTn id="572" fill="hold">
                      <p:stCondLst>
                        <p:cond delay="indefinite"/>
                      </p:stCondLst>
                      <p:childTnLst>
                        <p:par>
                          <p:cTn id="573" fill="hold">
                            <p:stCondLst>
                              <p:cond delay="0"/>
                            </p:stCondLst>
                            <p:childTnLst>
                              <p:par>
                                <p:cTn id="57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76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81" dur="500"/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2" fill="hold">
                      <p:stCondLst>
                        <p:cond delay="indefinite"/>
                      </p:stCondLst>
                      <p:childTnLst>
                        <p:par>
                          <p:cTn id="583" fill="hold">
                            <p:stCondLst>
                              <p:cond delay="0"/>
                            </p:stCondLst>
                            <p:childTnLst>
                              <p:par>
                                <p:cTn id="58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86" dur="500"/>
                                        <p:tgtEl>
                                          <p:spTgt spid="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7" fill="hold">
                      <p:stCondLst>
                        <p:cond delay="indefinite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91" dur="500"/>
                                        <p:tgtEl>
                                          <p:spTgt spid="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2" fill="hold">
                      <p:stCondLst>
                        <p:cond delay="indefinite"/>
                      </p:stCondLst>
                      <p:childTnLst>
                        <p:par>
                          <p:cTn id="593" fill="hold">
                            <p:stCondLst>
                              <p:cond delay="0"/>
                            </p:stCondLst>
                            <p:childTnLst>
                              <p:par>
                                <p:cTn id="59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96" dur="500"/>
                                        <p:tgtEl>
                                          <p:spTgt spid="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Shape 1"/>
          <p:cNvSpPr txBox="1"/>
          <p:nvPr/>
        </p:nvSpPr>
        <p:spPr>
          <a:xfrm>
            <a:off x="685800" y="2661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Law of Constant Composition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685800" y="380880"/>
            <a:ext cx="7772400" cy="990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Write the Formula of a Compound Made from Aluminum Ions and Oxide Ions.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16" name="TextShape 2"/>
          <p:cNvSpPr txBox="1"/>
          <p:nvPr/>
        </p:nvSpPr>
        <p:spPr>
          <a:xfrm>
            <a:off x="304560" y="1676520"/>
            <a:ext cx="4724280" cy="502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metal cation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nonmetal anion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Charge (without sign) becomes subscript for the other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Reduce subscripts to smallest whole-number ratio.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Check that the total charge of the cations cancels the total charge of the anions.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7" name="CustomShape 3"/>
          <p:cNvSpPr/>
          <p:nvPr/>
        </p:nvSpPr>
        <p:spPr>
          <a:xfrm>
            <a:off x="5349600" y="1676520"/>
            <a:ext cx="276372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Al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+3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(Group 13)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8" name="CustomShape 4"/>
          <p:cNvSpPr/>
          <p:nvPr/>
        </p:nvSpPr>
        <p:spPr>
          <a:xfrm>
            <a:off x="5498280" y="2590920"/>
            <a:ext cx="259632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O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2-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(Group 16)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9" name="CustomShape 5"/>
          <p:cNvSpPr/>
          <p:nvPr/>
        </p:nvSpPr>
        <p:spPr>
          <a:xfrm>
            <a:off x="6203880" y="3352680"/>
            <a:ext cx="142884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Al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+3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O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0" name="CustomShape 6"/>
          <p:cNvSpPr/>
          <p:nvPr/>
        </p:nvSpPr>
        <p:spPr>
          <a:xfrm>
            <a:off x="6341760" y="4191120"/>
            <a:ext cx="111636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Al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1" name="CustomShape 7"/>
          <p:cNvSpPr/>
          <p:nvPr/>
        </p:nvSpPr>
        <p:spPr>
          <a:xfrm>
            <a:off x="5518800" y="4952880"/>
            <a:ext cx="3173760" cy="1068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Al = (2)∙(+3) = +6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O = (3)∙(-2) = -6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222" name="Group 8"/>
          <p:cNvGrpSpPr/>
          <p:nvPr/>
        </p:nvGrpSpPr>
        <p:grpSpPr>
          <a:xfrm>
            <a:off x="6705720" y="3657600"/>
            <a:ext cx="761760" cy="228600"/>
            <a:chOff x="6705720" y="3657600"/>
            <a:chExt cx="761760" cy="228600"/>
          </a:xfrm>
        </p:grpSpPr>
        <p:sp>
          <p:nvSpPr>
            <p:cNvPr id="223" name="Line 9"/>
            <p:cNvSpPr/>
            <p:nvPr/>
          </p:nvSpPr>
          <p:spPr>
            <a:xfrm>
              <a:off x="6838920" y="3676680"/>
              <a:ext cx="628200" cy="209520"/>
            </a:xfrm>
            <a:prstGeom prst="line">
              <a:avLst/>
            </a:prstGeom>
            <a:ln w="9360">
              <a:solidFill>
                <a:srgbClr val="00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4" name="Line 10"/>
            <p:cNvSpPr/>
            <p:nvPr/>
          </p:nvSpPr>
          <p:spPr>
            <a:xfrm flipH="1">
              <a:off x="6705720" y="3657600"/>
              <a:ext cx="761760" cy="228600"/>
            </a:xfrm>
            <a:prstGeom prst="line">
              <a:avLst/>
            </a:prstGeom>
            <a:ln w="9360">
              <a:solidFill>
                <a:srgbClr val="00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p:transition>
    <p:fade thruBlk="true"/>
  </p:transition>
  <p:timing>
    <p:tnLst>
      <p:par>
        <p:cTn id="597" dur="indefinite" restart="never" nodeType="tmRoot">
          <p:childTnLst>
            <p:seq>
              <p:cTn id="598" dur="indefinite" nodeType="mainSeq">
                <p:childTnLst>
                  <p:par>
                    <p:cTn id="599" fill="hold">
                      <p:stCondLst>
                        <p:cond delay="indefinite"/>
                      </p:stCondLst>
                      <p:childTnLst>
                        <p:par>
                          <p:cTn id="600" fill="hold">
                            <p:stCondLst>
                              <p:cond delay="0"/>
                            </p:stCondLst>
                            <p:childTnLst>
                              <p:par>
                                <p:cTn id="6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3" fill="hold">
                      <p:stCondLst>
                        <p:cond delay="indefinite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60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217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608" fill="hold">
                      <p:stCondLst>
                        <p:cond delay="indefinite"/>
                      </p:stCondLst>
                      <p:childTnLst>
                        <p:par>
                          <p:cTn id="609" fill="hold">
                            <p:stCondLst>
                              <p:cond delay="0"/>
                            </p:stCondLst>
                            <p:childTnLst>
                              <p:par>
                                <p:cTn id="61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61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218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613" fill="hold">
                      <p:stCondLst>
                        <p:cond delay="indefinite"/>
                      </p:stCondLst>
                      <p:childTnLst>
                        <p:par>
                          <p:cTn id="614" fill="hold">
                            <p:stCondLst>
                              <p:cond delay="0"/>
                            </p:stCondLst>
                            <p:childTnLst>
                              <p:par>
                                <p:cTn id="6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61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219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618" fill="hold">
                      <p:stCondLst>
                        <p:cond delay="indefinite"/>
                      </p:stCondLst>
                      <p:childTnLst>
                        <p:par>
                          <p:cTn id="619" fill="hold">
                            <p:stCondLst>
                              <p:cond delay="0"/>
                            </p:stCondLst>
                            <p:childTnLst>
                              <p:par>
                                <p:cTn id="6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62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222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623" fill="hold">
                      <p:stCondLst>
                        <p:cond delay="indefinite"/>
                      </p:stCondLst>
                      <p:childTnLst>
                        <p:par>
                          <p:cTn id="624" fill="hold">
                            <p:stCondLst>
                              <p:cond delay="0"/>
                            </p:stCondLst>
                            <p:childTnLst>
                              <p:par>
                                <p:cTn id="6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62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220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628" fill="hold">
                      <p:stCondLst>
                        <p:cond delay="indefinite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Compounds Made from the Following Ions?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26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Potassium ion with a nitride 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Calcium ion with a bromide 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Aluminum ion with a sulfide 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632" dur="indefinite" restart="never" nodeType="tmRoot">
          <p:childTnLst>
            <p:seq>
              <p:cTn id="633" dur="indefinite" nodeType="mainSeq">
                <p:childTnLst>
                  <p:par>
                    <p:cTn id="634" fill="hold">
                      <p:stCondLst>
                        <p:cond delay="indefinite"/>
                      </p:stCondLst>
                      <p:childTnLst>
                        <p:par>
                          <p:cTn id="635" fill="hold">
                            <p:stCondLst>
                              <p:cond delay="0"/>
                            </p:stCondLst>
                            <p:childTnLst>
                              <p:par>
                                <p:cTn id="63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38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9" fill="hold">
                      <p:stCondLst>
                        <p:cond delay="indefinite"/>
                      </p:stCondLst>
                      <p:childTnLst>
                        <p:par>
                          <p:cTn id="640" fill="hold">
                            <p:stCondLst>
                              <p:cond delay="0"/>
                            </p:stCondLst>
                            <p:childTnLst>
                              <p:par>
                                <p:cTn id="64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43" dur="500"/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4" fill="hold">
                      <p:stCondLst>
                        <p:cond delay="indefinite"/>
                      </p:stCondLst>
                      <p:childTnLst>
                        <p:par>
                          <p:cTn id="645" fill="hold">
                            <p:stCondLst>
                              <p:cond delay="0"/>
                            </p:stCondLst>
                            <p:childTnLst>
                              <p:par>
                                <p:cTn id="64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48" dur="500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Compounds Made from the Following Ions?, Continued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28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7999"/>
              </a:spcBef>
              <a:buClr>
                <a:srgbClr val="ff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K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N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3-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K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ff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Ca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+2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Br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-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CaBr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ff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Al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+3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S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2-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649" dur="indefinite" restart="never" nodeType="tmRoot">
          <p:childTnLst>
            <p:seq>
              <p:cTn id="650" dur="indefinite" nodeType="mainSeq">
                <p:childTnLst>
                  <p:par>
                    <p:cTn id="651" fill="hold">
                      <p:stCondLst>
                        <p:cond delay="indefinite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55" dur="500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60" dur="500"/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1" fill="hold">
                      <p:stCondLst>
                        <p:cond delay="indefinite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65" dur="500"/>
                                        <p:tgtEl>
                                          <p:spTgt spid="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685800" y="22856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Formula-to-Name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Step 1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0" name="TextShape 2"/>
          <p:cNvSpPr txBox="1"/>
          <p:nvPr/>
        </p:nvSpPr>
        <p:spPr>
          <a:xfrm>
            <a:off x="1371600" y="3886200"/>
            <a:ext cx="6400800" cy="1752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Is the compound one of the exceptions to the rules?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666" dur="indefinite" restart="never" nodeType="tmRoot">
          <p:childTnLst>
            <p:seq>
              <p:cTn id="667" dur="indefinite" nodeType="mainSeq">
                <p:childTnLst>
                  <p:par>
                    <p:cTn id="668" fill="hold">
                      <p:stCondLst>
                        <p:cond delay="indefinite"/>
                      </p:stCondLst>
                      <p:childTnLst>
                        <p:par>
                          <p:cTn id="669" fill="hold">
                            <p:stCondLst>
                              <p:cond delay="0"/>
                            </p:stCondLst>
                            <p:childTnLst>
                              <p:par>
                                <p:cTn id="67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72" dur="5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Common Names—Exceptions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2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 = Water, steam, ice.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Ammonia.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Methane.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NaCl = Table salt.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11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Table sugar.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673" dur="indefinite" restart="never" nodeType="tmRoot">
          <p:childTnLst>
            <p:seq>
              <p:cTn id="674" dur="indefinite" nodeType="mainSeq">
                <p:childTnLst>
                  <p:par>
                    <p:cTn id="675" fill="hold">
                      <p:stCondLst>
                        <p:cond delay="indefinite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79" dur="5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0" fill="hold">
                      <p:stCondLst>
                        <p:cond delay="indefinite"/>
                      </p:stCondLst>
                      <p:childTnLst>
                        <p:par>
                          <p:cTn id="681" fill="hold">
                            <p:stCondLst>
                              <p:cond delay="0"/>
                            </p:stCondLst>
                            <p:childTnLst>
                              <p:par>
                                <p:cTn id="68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84" dur="500"/>
                                        <p:tgtEl>
                                          <p:spTgt spid="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5" fill="hold">
                      <p:stCondLst>
                        <p:cond delay="indefinite"/>
                      </p:stCondLst>
                      <p:childTnLst>
                        <p:par>
                          <p:cTn id="686" fill="hold">
                            <p:stCondLst>
                              <p:cond delay="0"/>
                            </p:stCondLst>
                            <p:childTnLst>
                              <p:par>
                                <p:cTn id="68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89" dur="500"/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0" fill="hold">
                      <p:stCondLst>
                        <p:cond delay="indefinite"/>
                      </p:stCondLst>
                      <p:childTnLst>
                        <p:par>
                          <p:cTn id="691" fill="hold">
                            <p:stCondLst>
                              <p:cond delay="0"/>
                            </p:stCondLst>
                            <p:childTnLst>
                              <p:par>
                                <p:cTn id="6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94" dur="500"/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5" fill="hold">
                      <p:stCondLst>
                        <p:cond delay="indefinite"/>
                      </p:stCondLst>
                      <p:childTnLst>
                        <p:par>
                          <p:cTn id="696" fill="hold">
                            <p:stCondLst>
                              <p:cond delay="0"/>
                            </p:stCondLst>
                            <p:childTnLst>
                              <p:par>
                                <p:cTn id="69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99" dur="500"/>
                                        <p:tgtEl>
                                          <p:spTgt spid="2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extShape 1"/>
          <p:cNvSpPr txBox="1"/>
          <p:nvPr/>
        </p:nvSpPr>
        <p:spPr>
          <a:xfrm>
            <a:off x="685800" y="22856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Formula-to-Name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Step 2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4" name="TextShape 2"/>
          <p:cNvSpPr txBox="1"/>
          <p:nvPr/>
        </p:nvSpPr>
        <p:spPr>
          <a:xfrm>
            <a:off x="1371600" y="3886200"/>
            <a:ext cx="6400800" cy="1752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What major class of compound is it?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Ionic or Molecular?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700" dur="indefinite" restart="never" nodeType="tmRoot">
          <p:childTnLst>
            <p:seq>
              <p:cTn id="701" dur="indefinite" nodeType="mainSeq">
                <p:childTnLst>
                  <p:par>
                    <p:cTn id="702" fill="hold">
                      <p:stCondLst>
                        <p:cond delay="indefinite"/>
                      </p:stCondLst>
                      <p:childTnLst>
                        <p:par>
                          <p:cTn id="703" fill="hold">
                            <p:stCondLst>
                              <p:cond delay="0"/>
                            </p:stCondLst>
                            <p:childTnLst>
                              <p:par>
                                <p:cTn id="70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06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7" fill="hold">
                      <p:stCondLst>
                        <p:cond delay="indefinite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11" dur="500"/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685800" y="88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Major Classes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6" name="TextShape 2"/>
          <p:cNvSpPr txBox="1"/>
          <p:nvPr/>
        </p:nvSpPr>
        <p:spPr>
          <a:xfrm>
            <a:off x="685800" y="1295280"/>
            <a:ext cx="7696080" cy="51055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Ionic compounds.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Metal + nonmetal(s).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Metal first in formula.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Binary ionic or</a:t>
            </a:r>
            <a:r>
              <a:rPr b="1" i="1" lang="en-US" sz="2400" spc="-1" strike="noStrike">
                <a:solidFill>
                  <a:srgbClr val="9900ff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compounds with polyatomic ions.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Molecular compounds.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 or more nonmetals.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Binary molecular (or binary covalent).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2 nonmetals.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2400" spc="-1" strike="noStrike">
                <a:solidFill>
                  <a:srgbClr val="000000"/>
                </a:solidFill>
                <a:latin typeface="Times New Roman"/>
              </a:rPr>
              <a:t>Acids—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Formula starts with H.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Though acids are molecular, they behave as ionic when dissolved in water.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May be binary or oxyacid.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712" dur="indefinite" restart="never" nodeType="tmRoot">
          <p:childTnLst>
            <p:seq>
              <p:cTn id="713" dur="indefinite" nodeType="mainSeq">
                <p:childTnLst>
                  <p:par>
                    <p:cTn id="714" fill="hold">
                      <p:stCondLst>
                        <p:cond delay="indefinite"/>
                      </p:stCondLst>
                      <p:childTnLst>
                        <p:par>
                          <p:cTn id="715" fill="hold">
                            <p:stCondLst>
                              <p:cond delay="0"/>
                            </p:stCondLst>
                            <p:childTnLst>
                              <p:par>
                                <p:cTn id="71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18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21" dur="500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24" dur="500"/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27" dur="500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8" fill="hold">
                      <p:stCondLst>
                        <p:cond delay="indefinite"/>
                      </p:stCondLst>
                      <p:childTnLst>
                        <p:par>
                          <p:cTn id="729" fill="hold">
                            <p:stCondLst>
                              <p:cond delay="0"/>
                            </p:stCondLst>
                            <p:childTnLst>
                              <p:par>
                                <p:cTn id="73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32" dur="500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35" dur="500"/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38" dur="500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41" dur="500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2" fill="hold">
                      <p:stCondLst>
                        <p:cond delay="indefinite"/>
                      </p:stCondLst>
                      <p:childTnLst>
                        <p:par>
                          <p:cTn id="743" fill="hold">
                            <p:stCondLst>
                              <p:cond delay="0"/>
                            </p:stCondLst>
                            <p:childTnLst>
                              <p:par>
                                <p:cTn id="74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46" dur="500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49" dur="500"/>
                                        <p:tgtEl>
                                          <p:spTgt spid="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52" dur="500"/>
                                        <p:tgtEl>
                                          <p:spTgt spid="2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685800" y="22856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Formula-to-Name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Step 3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38" name="TextShape 2"/>
          <p:cNvSpPr txBox="1"/>
          <p:nvPr/>
        </p:nvSpPr>
        <p:spPr>
          <a:xfrm>
            <a:off x="457200" y="3886200"/>
            <a:ext cx="8229600" cy="1752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What major subclass of compound is it?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Binary Ionic, Ionic with Polyatomic Ions,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Binary Molecular,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Binary Acid, or Oxyacid?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753" dur="indefinite" restart="never" nodeType="tmRoot">
          <p:childTnLst>
            <p:seq>
              <p:cTn id="754" dur="indefinite" nodeType="mainSeq">
                <p:childTnLst>
                  <p:par>
                    <p:cTn id="755" fill="hold">
                      <p:stCondLst>
                        <p:cond delay="indefinite"/>
                      </p:stCondLst>
                      <p:childTnLst>
                        <p:par>
                          <p:cTn id="756" fill="hold">
                            <p:stCondLst>
                              <p:cond delay="0"/>
                            </p:stCondLst>
                            <p:childTnLst>
                              <p:par>
                                <p:cTn id="75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59" dur="5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0" fill="hold">
                      <p:stCondLst>
                        <p:cond delay="indefinite"/>
                      </p:stCondLst>
                      <p:childTnLst>
                        <p:par>
                          <p:cTn id="761" fill="hold">
                            <p:stCondLst>
                              <p:cond delay="0"/>
                            </p:stCondLst>
                            <p:childTnLst>
                              <p:par>
                                <p:cTn id="76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64" dur="500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5" fill="hold">
                      <p:stCondLst>
                        <p:cond delay="indefinite"/>
                      </p:stCondLst>
                      <p:childTnLst>
                        <p:par>
                          <p:cTn id="766" fill="hold">
                            <p:stCondLst>
                              <p:cond delay="0"/>
                            </p:stCondLst>
                            <p:childTnLst>
                              <p:par>
                                <p:cTn id="76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69" dur="500"/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0" fill="hold">
                      <p:stCondLst>
                        <p:cond delay="indefinite"/>
                      </p:stCondLst>
                      <p:childTnLst>
                        <p:par>
                          <p:cTn id="771" fill="hold">
                            <p:stCondLst>
                              <p:cond delay="0"/>
                            </p:stCondLst>
                            <p:childTnLst>
                              <p:par>
                                <p:cTn id="77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74" dur="500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685800" y="12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spcBef>
                <a:spcPts val="109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Classifying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40" name="TextShape 2"/>
          <p:cNvSpPr txBox="1"/>
          <p:nvPr/>
        </p:nvSpPr>
        <p:spPr>
          <a:xfrm>
            <a:off x="685440" y="1371600"/>
            <a:ext cx="762012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80000"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Compounds containing a metal and a nonmetal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Binary ionic.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Type I and II.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Compounds containing a polyatomic ion =   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Ionic with polyatomic 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Compounds containing two nonmetals =    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Binary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molecular compounds.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Compounds containing H and a nonmetal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Binary acids.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Compounds containing H and a polyatomic ion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Oxyacids.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775" dur="indefinite" restart="never" nodeType="tmRoot">
          <p:childTnLst>
            <p:seq>
              <p:cTn id="776" dur="indefinite" nodeType="mainSeq">
                <p:childTnLst>
                  <p:par>
                    <p:cTn id="777" fill="hold">
                      <p:stCondLst>
                        <p:cond delay="indefinite"/>
                      </p:stCondLst>
                      <p:childTnLst>
                        <p:par>
                          <p:cTn id="778" fill="hold">
                            <p:stCondLst>
                              <p:cond delay="0"/>
                            </p:stCondLst>
                            <p:childTnLst>
                              <p:par>
                                <p:cTn id="77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81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84" dur="500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5" fill="hold">
                      <p:stCondLst>
                        <p:cond delay="indefinite"/>
                      </p:stCondLst>
                      <p:childTnLst>
                        <p:par>
                          <p:cTn id="786" fill="hold">
                            <p:stCondLst>
                              <p:cond delay="0"/>
                            </p:stCondLst>
                            <p:childTnLst>
                              <p:par>
                                <p:cTn id="78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89" dur="500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0" fill="hold">
                      <p:stCondLst>
                        <p:cond delay="indefinite"/>
                      </p:stCondLst>
                      <p:childTnLst>
                        <p:par>
                          <p:cTn id="791" fill="hold">
                            <p:stCondLst>
                              <p:cond delay="0"/>
                            </p:stCondLst>
                            <p:childTnLst>
                              <p:par>
                                <p:cTn id="7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94" dur="500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5" fill="hold">
                      <p:stCondLst>
                        <p:cond delay="indefinite"/>
                      </p:stCondLst>
                      <p:childTnLst>
                        <p:par>
                          <p:cTn id="796" fill="hold">
                            <p:stCondLst>
                              <p:cond delay="0"/>
                            </p:stCondLst>
                            <p:childTnLst>
                              <p:par>
                                <p:cTn id="79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99" dur="500"/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0" fill="hold">
                      <p:stCondLst>
                        <p:cond delay="indefinite"/>
                      </p:stCondLst>
                      <p:childTnLst>
                        <p:par>
                          <p:cTn id="801" fill="hold">
                            <p:stCondLst>
                              <p:cond delay="0"/>
                            </p:stCondLst>
                            <p:childTnLst>
                              <p:par>
                                <p:cTn id="80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04" dur="500"/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Shape 1"/>
          <p:cNvSpPr txBox="1"/>
          <p:nvPr/>
        </p:nvSpPr>
        <p:spPr>
          <a:xfrm>
            <a:off x="685800" y="22856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Formula-to-Name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Step 4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242" name="TextShape 2"/>
          <p:cNvSpPr txBox="1"/>
          <p:nvPr/>
        </p:nvSpPr>
        <p:spPr>
          <a:xfrm>
            <a:off x="457200" y="3886200"/>
            <a:ext cx="8229600" cy="1752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Apply rules for the class and subclass.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05" dur="indefinite" restart="never" nodeType="tmRoot">
          <p:childTnLst>
            <p:seq>
              <p:cTn id="806" dur="indefinite" nodeType="mainSeq">
                <p:childTnLst>
                  <p:par>
                    <p:cTn id="807" fill="hold">
                      <p:stCondLst>
                        <p:cond delay="indefinite"/>
                      </p:stCondLst>
                      <p:childTnLst>
                        <p:par>
                          <p:cTn id="808" fill="hold">
                            <p:stCondLst>
                              <p:cond delay="0"/>
                            </p:stCondLst>
                            <p:childTnLst>
                              <p:par>
                                <p:cTn id="80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11" dur="500"/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Shape 1"/>
          <p:cNvSpPr txBox="1"/>
          <p:nvPr/>
        </p:nvSpPr>
        <p:spPr>
          <a:xfrm>
            <a:off x="685800" y="92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Law of Constant Composition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2" name="TextShape 2"/>
          <p:cNvSpPr txBox="1"/>
          <p:nvPr/>
        </p:nvSpPr>
        <p:spPr>
          <a:xfrm>
            <a:off x="380880" y="1150920"/>
            <a:ext cx="8382240" cy="20574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All pure substances have constant composition.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All samples of a pure substance contain the same elements in the same percentages (ratios).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Mixtures have variable composition.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3" name="" descr=""/>
          <p:cNvPicPr/>
          <p:nvPr/>
        </p:nvPicPr>
        <p:blipFill>
          <a:blip r:embed="rId1"/>
          <a:stretch/>
        </p:blipFill>
        <p:spPr>
          <a:xfrm>
            <a:off x="5577840" y="3290760"/>
            <a:ext cx="1998000" cy="3172680"/>
          </a:xfrm>
          <a:prstGeom prst="rect">
            <a:avLst/>
          </a:prstGeom>
          <a:ln>
            <a:noFill/>
          </a:ln>
        </p:spPr>
      </p:pic>
      <p:pic>
        <p:nvPicPr>
          <p:cNvPr id="64" name="" descr=""/>
          <p:cNvPicPr/>
          <p:nvPr/>
        </p:nvPicPr>
        <p:blipFill>
          <a:blip r:embed="rId2"/>
          <a:stretch/>
        </p:blipFill>
        <p:spPr>
          <a:xfrm>
            <a:off x="1581480" y="3352680"/>
            <a:ext cx="2244960" cy="31626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46" dur="indefinite" restart="never" nodeType="tmRoot">
          <p:childTnLst>
            <p:seq>
              <p:cTn id="47" dur="indefinite" nodeType="mainSeq"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5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nodeType="withEffect" fill="hold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64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nodeType="withEffect" fill="hold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Shape 1"/>
          <p:cNvSpPr txBox="1"/>
          <p:nvPr/>
        </p:nvSpPr>
        <p:spPr>
          <a:xfrm>
            <a:off x="685800" y="2407320"/>
            <a:ext cx="7772400" cy="1434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Formula-to-Name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Ionic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roup 1"/>
          <p:cNvGrpSpPr/>
          <p:nvPr/>
        </p:nvGrpSpPr>
        <p:grpSpPr>
          <a:xfrm>
            <a:off x="235080" y="1454040"/>
            <a:ext cx="8673840" cy="4025880"/>
            <a:chOff x="235080" y="1454040"/>
            <a:chExt cx="8673840" cy="4025880"/>
          </a:xfrm>
        </p:grpSpPr>
        <p:sp>
          <p:nvSpPr>
            <p:cNvPr id="245" name="CustomShape 2"/>
            <p:cNvSpPr/>
            <p:nvPr/>
          </p:nvSpPr>
          <p:spPr>
            <a:xfrm>
              <a:off x="23508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6" name="CustomShape 3"/>
            <p:cNvSpPr/>
            <p:nvPr/>
          </p:nvSpPr>
          <p:spPr>
            <a:xfrm>
              <a:off x="216540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7" name="CustomShape 4"/>
            <p:cNvSpPr/>
            <p:nvPr/>
          </p:nvSpPr>
          <p:spPr>
            <a:xfrm>
              <a:off x="71748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8" name="CustomShape 5"/>
            <p:cNvSpPr/>
            <p:nvPr/>
          </p:nvSpPr>
          <p:spPr>
            <a:xfrm>
              <a:off x="1682640" y="4916520"/>
              <a:ext cx="47016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9" name="CustomShape 6"/>
            <p:cNvSpPr/>
            <p:nvPr/>
          </p:nvSpPr>
          <p:spPr>
            <a:xfrm>
              <a:off x="120024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0" name="CustomShape 7"/>
            <p:cNvSpPr/>
            <p:nvPr/>
          </p:nvSpPr>
          <p:spPr>
            <a:xfrm>
              <a:off x="2647800" y="4916520"/>
              <a:ext cx="47016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1" name="CustomShape 8"/>
            <p:cNvSpPr/>
            <p:nvPr/>
          </p:nvSpPr>
          <p:spPr>
            <a:xfrm>
              <a:off x="313056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2" name="CustomShape 9"/>
            <p:cNvSpPr/>
            <p:nvPr/>
          </p:nvSpPr>
          <p:spPr>
            <a:xfrm>
              <a:off x="361332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3" name="CustomShape 10"/>
            <p:cNvSpPr/>
            <p:nvPr/>
          </p:nvSpPr>
          <p:spPr>
            <a:xfrm>
              <a:off x="457848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4" name="CustomShape 11"/>
            <p:cNvSpPr/>
            <p:nvPr/>
          </p:nvSpPr>
          <p:spPr>
            <a:xfrm>
              <a:off x="23508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5" name="CustomShape 12"/>
            <p:cNvSpPr/>
            <p:nvPr/>
          </p:nvSpPr>
          <p:spPr>
            <a:xfrm>
              <a:off x="216540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6" name="CustomShape 13"/>
            <p:cNvSpPr/>
            <p:nvPr/>
          </p:nvSpPr>
          <p:spPr>
            <a:xfrm>
              <a:off x="71748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7" name="CustomShape 14"/>
            <p:cNvSpPr/>
            <p:nvPr/>
          </p:nvSpPr>
          <p:spPr>
            <a:xfrm>
              <a:off x="1682640" y="433872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8" name="CustomShape 15"/>
            <p:cNvSpPr/>
            <p:nvPr/>
          </p:nvSpPr>
          <p:spPr>
            <a:xfrm>
              <a:off x="120024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9" name="CustomShape 16"/>
            <p:cNvSpPr/>
            <p:nvPr/>
          </p:nvSpPr>
          <p:spPr>
            <a:xfrm>
              <a:off x="2647800" y="433872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0" name="CustomShape 17"/>
            <p:cNvSpPr/>
            <p:nvPr/>
          </p:nvSpPr>
          <p:spPr>
            <a:xfrm>
              <a:off x="313056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1" name="CustomShape 18"/>
            <p:cNvSpPr/>
            <p:nvPr/>
          </p:nvSpPr>
          <p:spPr>
            <a:xfrm>
              <a:off x="361332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2" name="CustomShape 19"/>
            <p:cNvSpPr/>
            <p:nvPr/>
          </p:nvSpPr>
          <p:spPr>
            <a:xfrm>
              <a:off x="409572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3" name="CustomShape 20"/>
            <p:cNvSpPr/>
            <p:nvPr/>
          </p:nvSpPr>
          <p:spPr>
            <a:xfrm>
              <a:off x="457848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4" name="CustomShape 21"/>
            <p:cNvSpPr/>
            <p:nvPr/>
          </p:nvSpPr>
          <p:spPr>
            <a:xfrm>
              <a:off x="506088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5" name="CustomShape 22"/>
            <p:cNvSpPr/>
            <p:nvPr/>
          </p:nvSpPr>
          <p:spPr>
            <a:xfrm>
              <a:off x="554364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6" name="CustomShape 23"/>
            <p:cNvSpPr/>
            <p:nvPr/>
          </p:nvSpPr>
          <p:spPr>
            <a:xfrm>
              <a:off x="6026040" y="433872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7" name="CustomShape 24"/>
            <p:cNvSpPr/>
            <p:nvPr/>
          </p:nvSpPr>
          <p:spPr>
            <a:xfrm>
              <a:off x="650880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8" name="CustomShape 25"/>
            <p:cNvSpPr/>
            <p:nvPr/>
          </p:nvSpPr>
          <p:spPr>
            <a:xfrm>
              <a:off x="6991200" y="433872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9" name="CustomShape 26"/>
            <p:cNvSpPr/>
            <p:nvPr/>
          </p:nvSpPr>
          <p:spPr>
            <a:xfrm>
              <a:off x="747396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0" name="CustomShape 27"/>
            <p:cNvSpPr/>
            <p:nvPr/>
          </p:nvSpPr>
          <p:spPr>
            <a:xfrm>
              <a:off x="795672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1" name="CustomShape 28"/>
            <p:cNvSpPr/>
            <p:nvPr/>
          </p:nvSpPr>
          <p:spPr>
            <a:xfrm>
              <a:off x="8439120" y="433872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2" name="CustomShape 29"/>
            <p:cNvSpPr/>
            <p:nvPr/>
          </p:nvSpPr>
          <p:spPr>
            <a:xfrm>
              <a:off x="23508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3" name="CustomShape 30"/>
            <p:cNvSpPr/>
            <p:nvPr/>
          </p:nvSpPr>
          <p:spPr>
            <a:xfrm>
              <a:off x="216540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4" name="CustomShape 31"/>
            <p:cNvSpPr/>
            <p:nvPr/>
          </p:nvSpPr>
          <p:spPr>
            <a:xfrm>
              <a:off x="71748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5" name="CustomShape 32"/>
            <p:cNvSpPr/>
            <p:nvPr/>
          </p:nvSpPr>
          <p:spPr>
            <a:xfrm>
              <a:off x="1682640" y="3762360"/>
              <a:ext cx="47016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6" name="CustomShape 33"/>
            <p:cNvSpPr/>
            <p:nvPr/>
          </p:nvSpPr>
          <p:spPr>
            <a:xfrm>
              <a:off x="120024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7" name="CustomShape 34"/>
            <p:cNvSpPr/>
            <p:nvPr/>
          </p:nvSpPr>
          <p:spPr>
            <a:xfrm>
              <a:off x="2647800" y="3762360"/>
              <a:ext cx="47016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8" name="CustomShape 35"/>
            <p:cNvSpPr/>
            <p:nvPr/>
          </p:nvSpPr>
          <p:spPr>
            <a:xfrm>
              <a:off x="313056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9" name="CustomShape 36"/>
            <p:cNvSpPr/>
            <p:nvPr/>
          </p:nvSpPr>
          <p:spPr>
            <a:xfrm>
              <a:off x="361332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0" name="CustomShape 37"/>
            <p:cNvSpPr/>
            <p:nvPr/>
          </p:nvSpPr>
          <p:spPr>
            <a:xfrm>
              <a:off x="409572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1" name="CustomShape 38"/>
            <p:cNvSpPr/>
            <p:nvPr/>
          </p:nvSpPr>
          <p:spPr>
            <a:xfrm>
              <a:off x="457848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2" name="CustomShape 39"/>
            <p:cNvSpPr/>
            <p:nvPr/>
          </p:nvSpPr>
          <p:spPr>
            <a:xfrm>
              <a:off x="506088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3" name="CustomShape 40"/>
            <p:cNvSpPr/>
            <p:nvPr/>
          </p:nvSpPr>
          <p:spPr>
            <a:xfrm>
              <a:off x="554364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4" name="CustomShape 41"/>
            <p:cNvSpPr/>
            <p:nvPr/>
          </p:nvSpPr>
          <p:spPr>
            <a:xfrm>
              <a:off x="6026040" y="3762360"/>
              <a:ext cx="47016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5" name="CustomShape 42"/>
            <p:cNvSpPr/>
            <p:nvPr/>
          </p:nvSpPr>
          <p:spPr>
            <a:xfrm>
              <a:off x="650880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6" name="CustomShape 43"/>
            <p:cNvSpPr/>
            <p:nvPr/>
          </p:nvSpPr>
          <p:spPr>
            <a:xfrm>
              <a:off x="6991200" y="3762360"/>
              <a:ext cx="47016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7" name="CustomShape 44"/>
            <p:cNvSpPr/>
            <p:nvPr/>
          </p:nvSpPr>
          <p:spPr>
            <a:xfrm>
              <a:off x="747396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8" name="CustomShape 45"/>
            <p:cNvSpPr/>
            <p:nvPr/>
          </p:nvSpPr>
          <p:spPr>
            <a:xfrm>
              <a:off x="795672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9" name="CustomShape 46"/>
            <p:cNvSpPr/>
            <p:nvPr/>
          </p:nvSpPr>
          <p:spPr>
            <a:xfrm>
              <a:off x="8439120" y="376236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0" name="CustomShape 47"/>
            <p:cNvSpPr/>
            <p:nvPr/>
          </p:nvSpPr>
          <p:spPr>
            <a:xfrm>
              <a:off x="4095720" y="4916520"/>
              <a:ext cx="469800" cy="5634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1" name="CustomShape 48"/>
            <p:cNvSpPr/>
            <p:nvPr/>
          </p:nvSpPr>
          <p:spPr>
            <a:xfrm>
              <a:off x="23508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2" name="CustomShape 49"/>
            <p:cNvSpPr/>
            <p:nvPr/>
          </p:nvSpPr>
          <p:spPr>
            <a:xfrm>
              <a:off x="216540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3" name="CustomShape 50"/>
            <p:cNvSpPr/>
            <p:nvPr/>
          </p:nvSpPr>
          <p:spPr>
            <a:xfrm>
              <a:off x="71748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4" name="CustomShape 51"/>
            <p:cNvSpPr/>
            <p:nvPr/>
          </p:nvSpPr>
          <p:spPr>
            <a:xfrm>
              <a:off x="1682640" y="318456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5" name="CustomShape 52"/>
            <p:cNvSpPr/>
            <p:nvPr/>
          </p:nvSpPr>
          <p:spPr>
            <a:xfrm>
              <a:off x="120024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6" name="CustomShape 53"/>
            <p:cNvSpPr/>
            <p:nvPr/>
          </p:nvSpPr>
          <p:spPr>
            <a:xfrm>
              <a:off x="2647800" y="318456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7" name="CustomShape 54"/>
            <p:cNvSpPr/>
            <p:nvPr/>
          </p:nvSpPr>
          <p:spPr>
            <a:xfrm>
              <a:off x="313056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8" name="CustomShape 55"/>
            <p:cNvSpPr/>
            <p:nvPr/>
          </p:nvSpPr>
          <p:spPr>
            <a:xfrm>
              <a:off x="361332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9" name="CustomShape 56"/>
            <p:cNvSpPr/>
            <p:nvPr/>
          </p:nvSpPr>
          <p:spPr>
            <a:xfrm>
              <a:off x="409572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0" name="CustomShape 57"/>
            <p:cNvSpPr/>
            <p:nvPr/>
          </p:nvSpPr>
          <p:spPr>
            <a:xfrm>
              <a:off x="457848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1" name="CustomShape 58"/>
            <p:cNvSpPr/>
            <p:nvPr/>
          </p:nvSpPr>
          <p:spPr>
            <a:xfrm>
              <a:off x="506088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2" name="CustomShape 59"/>
            <p:cNvSpPr/>
            <p:nvPr/>
          </p:nvSpPr>
          <p:spPr>
            <a:xfrm>
              <a:off x="554364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3" name="CustomShape 60"/>
            <p:cNvSpPr/>
            <p:nvPr/>
          </p:nvSpPr>
          <p:spPr>
            <a:xfrm>
              <a:off x="6026040" y="318456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4" name="CustomShape 61"/>
            <p:cNvSpPr/>
            <p:nvPr/>
          </p:nvSpPr>
          <p:spPr>
            <a:xfrm>
              <a:off x="650880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5" name="CustomShape 62"/>
            <p:cNvSpPr/>
            <p:nvPr/>
          </p:nvSpPr>
          <p:spPr>
            <a:xfrm>
              <a:off x="6991200" y="318456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6" name="CustomShape 63"/>
            <p:cNvSpPr/>
            <p:nvPr/>
          </p:nvSpPr>
          <p:spPr>
            <a:xfrm>
              <a:off x="747396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7" name="CustomShape 64"/>
            <p:cNvSpPr/>
            <p:nvPr/>
          </p:nvSpPr>
          <p:spPr>
            <a:xfrm>
              <a:off x="795672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8" name="CustomShape 65"/>
            <p:cNvSpPr/>
            <p:nvPr/>
          </p:nvSpPr>
          <p:spPr>
            <a:xfrm>
              <a:off x="8439120" y="318456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9" name="CustomShape 66"/>
            <p:cNvSpPr/>
            <p:nvPr/>
          </p:nvSpPr>
          <p:spPr>
            <a:xfrm>
              <a:off x="235080" y="260820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0" name="CustomShape 67"/>
            <p:cNvSpPr/>
            <p:nvPr/>
          </p:nvSpPr>
          <p:spPr>
            <a:xfrm>
              <a:off x="717480" y="260820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1" name="CustomShape 68"/>
            <p:cNvSpPr/>
            <p:nvPr/>
          </p:nvSpPr>
          <p:spPr>
            <a:xfrm>
              <a:off x="6026040" y="2608200"/>
              <a:ext cx="47016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2" name="CustomShape 69"/>
            <p:cNvSpPr/>
            <p:nvPr/>
          </p:nvSpPr>
          <p:spPr>
            <a:xfrm>
              <a:off x="6508800" y="260820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3" name="CustomShape 70"/>
            <p:cNvSpPr/>
            <p:nvPr/>
          </p:nvSpPr>
          <p:spPr>
            <a:xfrm>
              <a:off x="6991200" y="2608200"/>
              <a:ext cx="47016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4" name="CustomShape 71"/>
            <p:cNvSpPr/>
            <p:nvPr/>
          </p:nvSpPr>
          <p:spPr>
            <a:xfrm>
              <a:off x="7473960" y="260820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5" name="CustomShape 72"/>
            <p:cNvSpPr/>
            <p:nvPr/>
          </p:nvSpPr>
          <p:spPr>
            <a:xfrm>
              <a:off x="7956720" y="260820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6" name="CustomShape 73"/>
            <p:cNvSpPr/>
            <p:nvPr/>
          </p:nvSpPr>
          <p:spPr>
            <a:xfrm>
              <a:off x="8439120" y="260820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7" name="CustomShape 74"/>
            <p:cNvSpPr/>
            <p:nvPr/>
          </p:nvSpPr>
          <p:spPr>
            <a:xfrm>
              <a:off x="235080" y="203040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8" name="CustomShape 75"/>
            <p:cNvSpPr/>
            <p:nvPr/>
          </p:nvSpPr>
          <p:spPr>
            <a:xfrm>
              <a:off x="717480" y="203040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9" name="CustomShape 76"/>
            <p:cNvSpPr/>
            <p:nvPr/>
          </p:nvSpPr>
          <p:spPr>
            <a:xfrm>
              <a:off x="6026040" y="203040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0" name="CustomShape 77"/>
            <p:cNvSpPr/>
            <p:nvPr/>
          </p:nvSpPr>
          <p:spPr>
            <a:xfrm>
              <a:off x="6508800" y="203040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1" name="CustomShape 78"/>
            <p:cNvSpPr/>
            <p:nvPr/>
          </p:nvSpPr>
          <p:spPr>
            <a:xfrm>
              <a:off x="6991200" y="2030400"/>
              <a:ext cx="47016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2" name="CustomShape 79"/>
            <p:cNvSpPr/>
            <p:nvPr/>
          </p:nvSpPr>
          <p:spPr>
            <a:xfrm>
              <a:off x="7473960" y="203040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3" name="CustomShape 80"/>
            <p:cNvSpPr/>
            <p:nvPr/>
          </p:nvSpPr>
          <p:spPr>
            <a:xfrm>
              <a:off x="7956720" y="203040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4" name="CustomShape 81"/>
            <p:cNvSpPr/>
            <p:nvPr/>
          </p:nvSpPr>
          <p:spPr>
            <a:xfrm>
              <a:off x="8439120" y="2030400"/>
              <a:ext cx="469800" cy="565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5" name="CustomShape 82"/>
            <p:cNvSpPr/>
            <p:nvPr/>
          </p:nvSpPr>
          <p:spPr>
            <a:xfrm>
              <a:off x="8439120" y="145404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6" name="CustomShape 83"/>
            <p:cNvSpPr/>
            <p:nvPr/>
          </p:nvSpPr>
          <p:spPr>
            <a:xfrm>
              <a:off x="235080" y="1454040"/>
              <a:ext cx="469800" cy="56376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7" name="Line 84"/>
            <p:cNvSpPr/>
            <p:nvPr/>
          </p:nvSpPr>
          <p:spPr>
            <a:xfrm>
              <a:off x="6019920" y="2602080"/>
              <a:ext cx="482400" cy="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8" name="Line 85"/>
            <p:cNvSpPr/>
            <p:nvPr/>
          </p:nvSpPr>
          <p:spPr>
            <a:xfrm>
              <a:off x="6502320" y="2602080"/>
              <a:ext cx="0" cy="57600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9" name="Line 86"/>
            <p:cNvSpPr/>
            <p:nvPr/>
          </p:nvSpPr>
          <p:spPr>
            <a:xfrm>
              <a:off x="6502320" y="3178080"/>
              <a:ext cx="482760" cy="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0" name="Line 87"/>
            <p:cNvSpPr/>
            <p:nvPr/>
          </p:nvSpPr>
          <p:spPr>
            <a:xfrm>
              <a:off x="6985080" y="3178080"/>
              <a:ext cx="0" cy="57780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1" name="Line 88"/>
            <p:cNvSpPr/>
            <p:nvPr/>
          </p:nvSpPr>
          <p:spPr>
            <a:xfrm>
              <a:off x="6985080" y="3755880"/>
              <a:ext cx="482400" cy="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2" name="Line 89"/>
            <p:cNvSpPr/>
            <p:nvPr/>
          </p:nvSpPr>
          <p:spPr>
            <a:xfrm>
              <a:off x="7467480" y="3755880"/>
              <a:ext cx="0" cy="57636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3" name="Line 90"/>
            <p:cNvSpPr/>
            <p:nvPr/>
          </p:nvSpPr>
          <p:spPr>
            <a:xfrm>
              <a:off x="7467480" y="4332240"/>
              <a:ext cx="482760" cy="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4" name="Line 91"/>
            <p:cNvSpPr/>
            <p:nvPr/>
          </p:nvSpPr>
          <p:spPr>
            <a:xfrm>
              <a:off x="7950240" y="4332240"/>
              <a:ext cx="0" cy="577800"/>
            </a:xfrm>
            <a:prstGeom prst="line">
              <a:avLst/>
            </a:prstGeom>
            <a:ln w="7632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35" name="CustomShape 92"/>
          <p:cNvSpPr/>
          <p:nvPr/>
        </p:nvSpPr>
        <p:spPr>
          <a:xfrm>
            <a:off x="233280" y="2133720"/>
            <a:ext cx="46008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Li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6" name="CustomShape 93"/>
          <p:cNvSpPr/>
          <p:nvPr/>
        </p:nvSpPr>
        <p:spPr>
          <a:xfrm>
            <a:off x="228600" y="2743200"/>
            <a:ext cx="77472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Na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7" name="CustomShape 94"/>
          <p:cNvSpPr/>
          <p:nvPr/>
        </p:nvSpPr>
        <p:spPr>
          <a:xfrm>
            <a:off x="219960" y="3343320"/>
            <a:ext cx="42048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K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8" name="CustomShape 95"/>
          <p:cNvSpPr/>
          <p:nvPr/>
        </p:nvSpPr>
        <p:spPr>
          <a:xfrm>
            <a:off x="234000" y="3886200"/>
            <a:ext cx="52272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Rb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9" name="CustomShape 96"/>
          <p:cNvSpPr/>
          <p:nvPr/>
        </p:nvSpPr>
        <p:spPr>
          <a:xfrm>
            <a:off x="234000" y="4419720"/>
            <a:ext cx="49680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0000"/>
                </a:solidFill>
                <a:latin typeface="Times New Roman"/>
              </a:rPr>
              <a:t>Cs</a:t>
            </a:r>
            <a:r>
              <a:rPr b="0" lang="en-US" sz="18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0" name="CustomShape 97"/>
          <p:cNvSpPr/>
          <p:nvPr/>
        </p:nvSpPr>
        <p:spPr>
          <a:xfrm>
            <a:off x="649080" y="2198520"/>
            <a:ext cx="57780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0066ff"/>
                </a:solidFill>
                <a:latin typeface="Times New Roman"/>
              </a:rPr>
              <a:t>Be</a:t>
            </a:r>
            <a:r>
              <a:rPr b="0" lang="en-US" sz="1800" spc="-1" strike="noStrike" baseline="30000">
                <a:solidFill>
                  <a:srgbClr val="0066ff"/>
                </a:solidFill>
                <a:latin typeface="Times New Roman"/>
              </a:rPr>
              <a:t>2+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1" name="CustomShape 98"/>
          <p:cNvSpPr/>
          <p:nvPr/>
        </p:nvSpPr>
        <p:spPr>
          <a:xfrm>
            <a:off x="667800" y="2743200"/>
            <a:ext cx="588240" cy="33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600" spc="-1" strike="noStrike">
                <a:solidFill>
                  <a:srgbClr val="0066ff"/>
                </a:solidFill>
                <a:latin typeface="Times New Roman"/>
              </a:rPr>
              <a:t>Mg</a:t>
            </a:r>
            <a:r>
              <a:rPr b="0" lang="en-US" sz="1600" spc="-1" strike="noStrike" baseline="30000">
                <a:solidFill>
                  <a:srgbClr val="0066ff"/>
                </a:solidFill>
                <a:latin typeface="Times New Roman"/>
              </a:rPr>
              <a:t>2+</a:t>
            </a:r>
            <a:endParaRPr b="0" lang="en-US" sz="1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2" name="CustomShape 99"/>
          <p:cNvSpPr/>
          <p:nvPr/>
        </p:nvSpPr>
        <p:spPr>
          <a:xfrm>
            <a:off x="642960" y="3341520"/>
            <a:ext cx="57780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0066ff"/>
                </a:solidFill>
                <a:latin typeface="Times New Roman"/>
              </a:rPr>
              <a:t>Ca</a:t>
            </a:r>
            <a:r>
              <a:rPr b="0" lang="en-US" sz="1800" spc="-1" strike="noStrike" baseline="30000">
                <a:solidFill>
                  <a:srgbClr val="0066ff"/>
                </a:solidFill>
                <a:latin typeface="Times New Roman"/>
              </a:rPr>
              <a:t>2+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3" name="CustomShape 100"/>
          <p:cNvSpPr/>
          <p:nvPr/>
        </p:nvSpPr>
        <p:spPr>
          <a:xfrm>
            <a:off x="695880" y="3886200"/>
            <a:ext cx="52596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0066ff"/>
                </a:solidFill>
                <a:latin typeface="Times New Roman"/>
              </a:rPr>
              <a:t>Sr</a:t>
            </a:r>
            <a:r>
              <a:rPr b="0" lang="en-US" sz="1800" spc="-1" strike="noStrike" baseline="30000">
                <a:solidFill>
                  <a:srgbClr val="0066ff"/>
                </a:solidFill>
                <a:latin typeface="Times New Roman"/>
              </a:rPr>
              <a:t>2+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4" name="CustomShape 101"/>
          <p:cNvSpPr/>
          <p:nvPr/>
        </p:nvSpPr>
        <p:spPr>
          <a:xfrm>
            <a:off x="666720" y="4465800"/>
            <a:ext cx="57780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0066ff"/>
                </a:solidFill>
                <a:latin typeface="Times New Roman"/>
              </a:rPr>
              <a:t>Ba</a:t>
            </a:r>
            <a:r>
              <a:rPr b="0" lang="en-US" sz="1800" spc="-1" strike="noStrike" baseline="30000">
                <a:solidFill>
                  <a:srgbClr val="0066ff"/>
                </a:solidFill>
                <a:latin typeface="Times New Roman"/>
              </a:rPr>
              <a:t>2+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5" name="CustomShape 102"/>
          <p:cNvSpPr/>
          <p:nvPr/>
        </p:nvSpPr>
        <p:spPr>
          <a:xfrm>
            <a:off x="5983560" y="2712960"/>
            <a:ext cx="55188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9900ff"/>
                </a:solidFill>
                <a:latin typeface="Times New Roman"/>
              </a:rPr>
              <a:t>Al</a:t>
            </a:r>
            <a:r>
              <a:rPr b="0" lang="en-US" sz="1800" spc="-1" strike="noStrike" baseline="30000">
                <a:solidFill>
                  <a:srgbClr val="9900ff"/>
                </a:solidFill>
                <a:latin typeface="Times New Roman"/>
              </a:rPr>
              <a:t>3+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6" name="CustomShape 103"/>
          <p:cNvSpPr/>
          <p:nvPr/>
        </p:nvSpPr>
        <p:spPr>
          <a:xfrm>
            <a:off x="5953320" y="3352680"/>
            <a:ext cx="59004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9900ff"/>
                </a:solidFill>
                <a:latin typeface="Times New Roman"/>
              </a:rPr>
              <a:t>Ga</a:t>
            </a:r>
            <a:r>
              <a:rPr b="0" lang="en-US" sz="1800" spc="-1" strike="noStrike" baseline="30000">
                <a:solidFill>
                  <a:srgbClr val="9900ff"/>
                </a:solidFill>
                <a:latin typeface="Times New Roman"/>
              </a:rPr>
              <a:t>3+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7" name="CustomShape 104"/>
          <p:cNvSpPr/>
          <p:nvPr/>
        </p:nvSpPr>
        <p:spPr>
          <a:xfrm>
            <a:off x="6053400" y="3886200"/>
            <a:ext cx="51372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9900ff"/>
                </a:solidFill>
                <a:latin typeface="Times New Roman"/>
              </a:rPr>
              <a:t>In</a:t>
            </a:r>
            <a:r>
              <a:rPr b="0" lang="en-US" sz="1800" spc="-1" strike="noStrike" baseline="30000">
                <a:solidFill>
                  <a:srgbClr val="9900ff"/>
                </a:solidFill>
                <a:latin typeface="Times New Roman"/>
              </a:rPr>
              <a:t>3+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8" name="CustomShape 105"/>
          <p:cNvSpPr/>
          <p:nvPr/>
        </p:nvSpPr>
        <p:spPr>
          <a:xfrm>
            <a:off x="7477920" y="2200320"/>
            <a:ext cx="48888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66ff"/>
                </a:solidFill>
                <a:latin typeface="Times New Roman"/>
              </a:rPr>
              <a:t>O</a:t>
            </a:r>
            <a:r>
              <a:rPr b="0" lang="en-US" sz="2000" spc="-1" strike="noStrike" baseline="30000">
                <a:solidFill>
                  <a:srgbClr val="0066ff"/>
                </a:solidFill>
                <a:latin typeface="Times New Roman"/>
              </a:rPr>
              <a:t>2</a:t>
            </a:r>
            <a:r>
              <a:rPr b="0" lang="en-US" sz="2000" spc="-1" strike="noStrike" baseline="30000">
                <a:solidFill>
                  <a:srgbClr val="0066ff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9" name="CustomShape 106"/>
          <p:cNvSpPr/>
          <p:nvPr/>
        </p:nvSpPr>
        <p:spPr>
          <a:xfrm>
            <a:off x="7477560" y="2733840"/>
            <a:ext cx="4464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66ff"/>
                </a:solidFill>
                <a:latin typeface="Times New Roman"/>
              </a:rPr>
              <a:t>S</a:t>
            </a:r>
            <a:r>
              <a:rPr b="0" lang="en-US" sz="2000" spc="-1" strike="noStrike" baseline="30000">
                <a:solidFill>
                  <a:srgbClr val="0066ff"/>
                </a:solidFill>
                <a:latin typeface="Times New Roman"/>
              </a:rPr>
              <a:t>2</a:t>
            </a:r>
            <a:r>
              <a:rPr b="0" lang="en-US" sz="2000" spc="-1" strike="noStrike" baseline="30000">
                <a:solidFill>
                  <a:srgbClr val="0066ff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0" name="CustomShape 107"/>
          <p:cNvSpPr/>
          <p:nvPr/>
        </p:nvSpPr>
        <p:spPr>
          <a:xfrm>
            <a:off x="7433280" y="3343320"/>
            <a:ext cx="55908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66ff"/>
                </a:solidFill>
                <a:latin typeface="Times New Roman"/>
              </a:rPr>
              <a:t>Se</a:t>
            </a:r>
            <a:r>
              <a:rPr b="0" lang="en-US" sz="2000" spc="-1" strike="noStrike" baseline="30000">
                <a:solidFill>
                  <a:srgbClr val="0066ff"/>
                </a:solidFill>
                <a:latin typeface="Times New Roman"/>
              </a:rPr>
              <a:t>2</a:t>
            </a:r>
            <a:r>
              <a:rPr b="0" lang="en-US" sz="2000" spc="-1" strike="noStrike" baseline="30000">
                <a:solidFill>
                  <a:srgbClr val="0066ff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1" name="CustomShape 108"/>
          <p:cNvSpPr/>
          <p:nvPr/>
        </p:nvSpPr>
        <p:spPr>
          <a:xfrm>
            <a:off x="7433640" y="3876840"/>
            <a:ext cx="57276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66ff"/>
                </a:solidFill>
                <a:latin typeface="Times New Roman"/>
              </a:rPr>
              <a:t>Te</a:t>
            </a:r>
            <a:r>
              <a:rPr b="0" lang="en-US" sz="2000" spc="-1" strike="noStrike" baseline="30000">
                <a:solidFill>
                  <a:srgbClr val="0066ff"/>
                </a:solidFill>
                <a:latin typeface="Times New Roman"/>
              </a:rPr>
              <a:t>2</a:t>
            </a:r>
            <a:r>
              <a:rPr b="0" lang="en-US" sz="2000" spc="-1" strike="noStrike" baseline="30000">
                <a:solidFill>
                  <a:srgbClr val="0066ff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2" name="CustomShape 109"/>
          <p:cNvSpPr/>
          <p:nvPr/>
        </p:nvSpPr>
        <p:spPr>
          <a:xfrm>
            <a:off x="8011800" y="2200320"/>
            <a:ext cx="37188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9900"/>
                </a:solidFill>
                <a:latin typeface="Times New Roman"/>
              </a:rPr>
              <a:t>F</a:t>
            </a:r>
            <a:r>
              <a:rPr b="0" lang="en-US" sz="2000" spc="-1" strike="noStrike" baseline="30000">
                <a:solidFill>
                  <a:srgbClr val="009900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3" name="CustomShape 110"/>
          <p:cNvSpPr/>
          <p:nvPr/>
        </p:nvSpPr>
        <p:spPr>
          <a:xfrm>
            <a:off x="7969320" y="2733840"/>
            <a:ext cx="46944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9900"/>
                </a:solidFill>
                <a:latin typeface="Times New Roman"/>
              </a:rPr>
              <a:t>Cl</a:t>
            </a:r>
            <a:r>
              <a:rPr b="0" lang="en-US" sz="2000" spc="-1" strike="noStrike" baseline="30000">
                <a:solidFill>
                  <a:srgbClr val="009900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4" name="CustomShape 111"/>
          <p:cNvSpPr/>
          <p:nvPr/>
        </p:nvSpPr>
        <p:spPr>
          <a:xfrm>
            <a:off x="7953120" y="3343320"/>
            <a:ext cx="48456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9900"/>
                </a:solidFill>
                <a:latin typeface="Times New Roman"/>
              </a:rPr>
              <a:t>Br</a:t>
            </a:r>
            <a:r>
              <a:rPr b="0" lang="en-US" sz="2000" spc="-1" strike="noStrike" baseline="30000">
                <a:solidFill>
                  <a:srgbClr val="009900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5" name="CustomShape 112"/>
          <p:cNvSpPr/>
          <p:nvPr/>
        </p:nvSpPr>
        <p:spPr>
          <a:xfrm>
            <a:off x="8043480" y="3876840"/>
            <a:ext cx="31536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9900"/>
                </a:solidFill>
                <a:latin typeface="Times New Roman"/>
              </a:rPr>
              <a:t>I</a:t>
            </a:r>
            <a:r>
              <a:rPr b="0" lang="en-US" sz="2000" spc="-1" strike="noStrike" baseline="30000">
                <a:solidFill>
                  <a:srgbClr val="009900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6" name="CustomShape 113"/>
          <p:cNvSpPr/>
          <p:nvPr/>
        </p:nvSpPr>
        <p:spPr>
          <a:xfrm>
            <a:off x="7020720" y="2200320"/>
            <a:ext cx="48888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33cc"/>
                </a:solidFill>
                <a:latin typeface="Times New Roman"/>
              </a:rPr>
              <a:t>N</a:t>
            </a:r>
            <a:r>
              <a:rPr b="0" lang="en-US" sz="2000" spc="-1" strike="noStrike" baseline="30000">
                <a:solidFill>
                  <a:srgbClr val="ff33cc"/>
                </a:solidFill>
                <a:latin typeface="Times New Roman"/>
              </a:rPr>
              <a:t>3</a:t>
            </a:r>
            <a:r>
              <a:rPr b="0" lang="en-US" sz="2000" spc="-1" strike="noStrike" baseline="30000">
                <a:solidFill>
                  <a:srgbClr val="ff33cc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7" name="CustomShape 114"/>
          <p:cNvSpPr/>
          <p:nvPr/>
        </p:nvSpPr>
        <p:spPr>
          <a:xfrm>
            <a:off x="7020360" y="2733840"/>
            <a:ext cx="4464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33cc"/>
                </a:solidFill>
                <a:latin typeface="Times New Roman"/>
              </a:rPr>
              <a:t>P</a:t>
            </a:r>
            <a:r>
              <a:rPr b="0" lang="en-US" sz="2000" spc="-1" strike="noStrike" baseline="30000">
                <a:solidFill>
                  <a:srgbClr val="ff33cc"/>
                </a:solidFill>
                <a:latin typeface="Times New Roman"/>
              </a:rPr>
              <a:t>3</a:t>
            </a:r>
            <a:r>
              <a:rPr b="0" lang="en-US" sz="2000" spc="-1" strike="noStrike" baseline="30000">
                <a:solidFill>
                  <a:srgbClr val="ff33cc"/>
                </a:solidFill>
                <a:latin typeface="Symbol"/>
                <a:ea typeface="Symbol"/>
              </a:rPr>
              <a:t>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8" name="CustomShape 115"/>
          <p:cNvSpPr/>
          <p:nvPr/>
        </p:nvSpPr>
        <p:spPr>
          <a:xfrm>
            <a:off x="6960600" y="3297240"/>
            <a:ext cx="545760" cy="36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pc="-1" strike="noStrike">
                <a:solidFill>
                  <a:srgbClr val="ff33cc"/>
                </a:solidFill>
                <a:latin typeface="Times New Roman"/>
              </a:rPr>
              <a:t>As</a:t>
            </a:r>
            <a:r>
              <a:rPr b="0" lang="en-US" sz="1800" spc="-1" strike="noStrike" baseline="30000">
                <a:solidFill>
                  <a:srgbClr val="ff33cc"/>
                </a:solidFill>
                <a:latin typeface="Times New Roman"/>
              </a:rPr>
              <a:t>3</a:t>
            </a:r>
            <a:r>
              <a:rPr b="0" lang="en-US" sz="1800" spc="-1" strike="noStrike" baseline="30000">
                <a:solidFill>
                  <a:srgbClr val="ff33cc"/>
                </a:solidFill>
                <a:latin typeface="Symbol"/>
                <a:ea typeface="Symbol"/>
              </a:rPr>
              <a:t></a:t>
            </a:r>
            <a:endParaRPr b="0" lang="en-US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9" name="CustomShape 116"/>
          <p:cNvSpPr/>
          <p:nvPr/>
        </p:nvSpPr>
        <p:spPr>
          <a:xfrm>
            <a:off x="305640" y="946080"/>
            <a:ext cx="3096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1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0" name="CustomShape 117"/>
          <p:cNvSpPr/>
          <p:nvPr/>
        </p:nvSpPr>
        <p:spPr>
          <a:xfrm>
            <a:off x="839160" y="1600200"/>
            <a:ext cx="3096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2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1" name="CustomShape 118"/>
          <p:cNvSpPr/>
          <p:nvPr/>
        </p:nvSpPr>
        <p:spPr>
          <a:xfrm>
            <a:off x="5956920" y="1600200"/>
            <a:ext cx="4374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13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2" name="CustomShape 119"/>
          <p:cNvSpPr/>
          <p:nvPr/>
        </p:nvSpPr>
        <p:spPr>
          <a:xfrm>
            <a:off x="7952400" y="1600200"/>
            <a:ext cx="4374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17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3" name="CustomShape 120"/>
          <p:cNvSpPr/>
          <p:nvPr/>
        </p:nvSpPr>
        <p:spPr>
          <a:xfrm>
            <a:off x="7495200" y="1600200"/>
            <a:ext cx="4374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16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4" name="CustomShape 121"/>
          <p:cNvSpPr/>
          <p:nvPr/>
        </p:nvSpPr>
        <p:spPr>
          <a:xfrm>
            <a:off x="6947640" y="1600200"/>
            <a:ext cx="437400" cy="39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15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Formula-to-Name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Rules for Ionic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66" name="TextShape 2"/>
          <p:cNvSpPr txBox="1"/>
          <p:nvPr/>
        </p:nvSpPr>
        <p:spPr>
          <a:xfrm>
            <a:off x="685800" y="1599840"/>
            <a:ext cx="7772400" cy="4419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Made of cation and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Name by simply naming the ions.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If cation is: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Type I metal = Metal name.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Type II metal = Metal name (charge).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Polyatomic ion = Name of polyatomic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If anion is: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Nonmetal = Stem of nonmetal name + -</a:t>
            </a:r>
            <a:r>
              <a:rPr b="1" i="1" lang="en-US" sz="2400" spc="-1" strike="noStrike">
                <a:solidFill>
                  <a:srgbClr val="000000"/>
                </a:solidFill>
                <a:latin typeface="Times New Roman"/>
              </a:rPr>
              <a:t>ide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Polyatomic ion = Name of polyatomic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12" dur="indefinite" restart="never" nodeType="tmRoot">
          <p:childTnLst>
            <p:seq>
              <p:cTn id="813" dur="indefinite" nodeType="mainSeq">
                <p:childTnLst>
                  <p:par>
                    <p:cTn id="814" fill="hold">
                      <p:stCondLst>
                        <p:cond delay="indefinite"/>
                      </p:stCondLst>
                      <p:childTnLst>
                        <p:par>
                          <p:cTn id="815" fill="hold">
                            <p:stCondLst>
                              <p:cond delay="0"/>
                            </p:stCondLst>
                            <p:childTnLst>
                              <p:par>
                                <p:cTn id="81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18" dur="500"/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9" fill="hold">
                      <p:stCondLst>
                        <p:cond delay="indefinite"/>
                      </p:stCondLst>
                      <p:childTnLst>
                        <p:par>
                          <p:cTn id="820" fill="hold">
                            <p:stCondLst>
                              <p:cond delay="0"/>
                            </p:stCondLst>
                            <p:childTnLst>
                              <p:par>
                                <p:cTn id="82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23" dur="500"/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26" dur="500"/>
                                        <p:tgtEl>
                                          <p:spTgt spid="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29" dur="500"/>
                                        <p:tgtEl>
                                          <p:spTgt spid="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32" dur="500"/>
                                        <p:tgtEl>
                                          <p:spTgt spid="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35" dur="500"/>
                                        <p:tgtEl>
                                          <p:spTgt spid="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38" dur="500"/>
                                        <p:tgtEl>
                                          <p:spTgt spid="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41" dur="500"/>
                                        <p:tgtEl>
                                          <p:spTgt spid="3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44" dur="500"/>
                                        <p:tgtEl>
                                          <p:spTgt spid="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TextShape 1"/>
          <p:cNvSpPr txBox="1"/>
          <p:nvPr/>
        </p:nvSpPr>
        <p:spPr>
          <a:xfrm>
            <a:off x="685800" y="128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Monatomic Nonmetal Anion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68" name="TextShape 2"/>
          <p:cNvSpPr txBox="1"/>
          <p:nvPr/>
        </p:nvSpPr>
        <p:spPr>
          <a:xfrm>
            <a:off x="380880" y="1223280"/>
            <a:ext cx="8423280" cy="2743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Determine the charge from position on the periodic table.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To name anion, change ending on the element name to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ide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369" name="Table 3"/>
          <p:cNvGraphicFramePr/>
          <p:nvPr/>
        </p:nvGraphicFramePr>
        <p:xfrm>
          <a:off x="1005840" y="3505320"/>
          <a:ext cx="7040520" cy="2638440"/>
        </p:xfrm>
        <a:graphic>
          <a:graphicData uri="http://schemas.openxmlformats.org/drawingml/2006/table">
            <a:tbl>
              <a:tblPr/>
              <a:tblGrid>
                <a:gridCol w="2484720"/>
                <a:gridCol w="2236320"/>
                <a:gridCol w="2319840"/>
              </a:tblGrid>
              <a:tr h="844920"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= -3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1368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= -2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1368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= -1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46720"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 = Nitride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 = Oxide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F = Fluoride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947160"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 = Phosphide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 = Sulfide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 algn="ctr"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Cl = Chloride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ransition>
    <p:fade thruBlk="true"/>
  </p:transition>
  <p:timing>
    <p:tnLst>
      <p:par>
        <p:cTn id="845" dur="indefinite" restart="never" nodeType="tmRoot">
          <p:childTnLst>
            <p:seq>
              <p:cTn id="846" dur="indefinite" nodeType="mainSeq">
                <p:childTnLst>
                  <p:par>
                    <p:cTn id="847" fill="hold">
                      <p:stCondLst>
                        <p:cond delay="indefinite"/>
                      </p:stCondLst>
                      <p:childTnLst>
                        <p:par>
                          <p:cTn id="848" fill="hold">
                            <p:stCondLst>
                              <p:cond delay="0"/>
                            </p:stCondLst>
                            <p:childTnLst>
                              <p:par>
                                <p:cTn id="8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51" dur="500"/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2" fill="hold">
                      <p:stCondLst>
                        <p:cond delay="indefinite"/>
                      </p:stCondLst>
                      <p:childTnLst>
                        <p:par>
                          <p:cTn id="853" fill="hold">
                            <p:stCondLst>
                              <p:cond delay="0"/>
                            </p:stCondLst>
                            <p:childTnLst>
                              <p:par>
                                <p:cTn id="85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56" dur="500"/>
                                        <p:tgtEl>
                                          <p:spTgt spid="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7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59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60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" descr=""/>
          <p:cNvPicPr/>
          <p:nvPr/>
        </p:nvPicPr>
        <p:blipFill>
          <a:blip r:embed="rId1"/>
          <a:stretch/>
        </p:blipFill>
        <p:spPr>
          <a:xfrm>
            <a:off x="5181480" y="2133720"/>
            <a:ext cx="3962520" cy="2508120"/>
          </a:xfrm>
          <a:prstGeom prst="rect">
            <a:avLst/>
          </a:prstGeom>
          <a:ln>
            <a:noFill/>
          </a:ln>
        </p:spPr>
      </p:pic>
      <p:sp>
        <p:nvSpPr>
          <p:cNvPr id="371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Metal Cations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72" name="TextShape 2"/>
          <p:cNvSpPr txBox="1"/>
          <p:nvPr/>
        </p:nvSpPr>
        <p:spPr>
          <a:xfrm>
            <a:off x="304920" y="1218960"/>
            <a:ext cx="5867280" cy="5105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Type I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Metals whose ions can only have one possible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1, 2, (Al, Ga, Zn, etc.)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Determine charge by position on the periodic table.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1 = +, 2 = 2+, Al = 3+, Ga=3+ Zn=2+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Some need to be memorized.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</a:rPr>
              <a:t>Zn = 2+, Ag = +.</a:t>
            </a:r>
            <a:endParaRPr b="0" lang="en-US" sz="20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Type II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Metals whose ions can have more than one possible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Determine charge by charge on anion.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3" name="CustomShape 3"/>
          <p:cNvSpPr/>
          <p:nvPr/>
        </p:nvSpPr>
        <p:spPr>
          <a:xfrm>
            <a:off x="5834160" y="4743360"/>
            <a:ext cx="312408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How do you know a metal cation is Type II?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61" dur="indefinite" restart="never" nodeType="tmRoot">
          <p:childTnLst>
            <p:seq>
              <p:cTn id="862" dur="indefinite" nodeType="mainSeq">
                <p:childTnLst>
                  <p:par>
                    <p:cTn id="863" fill="hold">
                      <p:stCondLst>
                        <p:cond delay="indefinite"/>
                      </p:stCondLst>
                      <p:childTnLst>
                        <p:par>
                          <p:cTn id="864" fill="hold">
                            <p:stCondLst>
                              <p:cond delay="0"/>
                            </p:stCondLst>
                            <p:childTnLst>
                              <p:par>
                                <p:cTn id="86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67" dur="500"/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70" dur="500"/>
                                        <p:tgtEl>
                                          <p:spTgt spid="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73" dur="500"/>
                                        <p:tgtEl>
                                          <p:spTgt spid="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76" dur="500"/>
                                        <p:tgtEl>
                                          <p:spTgt spid="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79" dur="500"/>
                                        <p:tgtEl>
                                          <p:spTgt spid="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82" dur="500"/>
                                        <p:tgtEl>
                                          <p:spTgt spid="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85" dur="500"/>
                                        <p:tgtEl>
                                          <p:spTgt spid="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6" fill="hold">
                      <p:stCondLst>
                        <p:cond delay="indefinite"/>
                      </p:stCondLst>
                      <p:childTnLst>
                        <p:par>
                          <p:cTn id="887" fill="hold">
                            <p:stCondLst>
                              <p:cond delay="0"/>
                            </p:stCondLst>
                            <p:childTnLst>
                              <p:par>
                                <p:cTn id="88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90" dur="500"/>
                                        <p:tgtEl>
                                          <p:spTgt spid="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93" dur="500"/>
                                        <p:tgtEl>
                                          <p:spTgt spid="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96" dur="500"/>
                                        <p:tgtEl>
                                          <p:spTgt spid="3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Determine if the Following Metals are Type I or Type II.  If Type I, Determine the Charge on the Cation it Forms.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75" name="TextShape 2"/>
          <p:cNvSpPr txBox="1"/>
          <p:nvPr/>
        </p:nvSpPr>
        <p:spPr>
          <a:xfrm>
            <a:off x="685800" y="2361960"/>
            <a:ext cx="7772400" cy="3733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Lithium, Li.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Copper, Cu.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Gallium, Ga.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Tin, Sn.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Strontium, Sr.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897" dur="indefinite" restart="never" nodeType="tmRoot">
          <p:childTnLst>
            <p:seq>
              <p:cTn id="898" dur="indefinite" nodeType="mainSeq">
                <p:childTnLst>
                  <p:par>
                    <p:cTn id="899" fill="hold">
                      <p:stCondLst>
                        <p:cond delay="indefinite"/>
                      </p:stCondLst>
                      <p:childTnLst>
                        <p:par>
                          <p:cTn id="900" fill="hold">
                            <p:stCondLst>
                              <p:cond delay="0"/>
                            </p:stCondLst>
                            <p:childTnLst>
                              <p:par>
                                <p:cTn id="90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03" dur="50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4" fill="hold">
                      <p:stCondLst>
                        <p:cond delay="indefinite"/>
                      </p:stCondLst>
                      <p:childTnLst>
                        <p:par>
                          <p:cTn id="905" fill="hold">
                            <p:stCondLst>
                              <p:cond delay="0"/>
                            </p:stCondLst>
                            <p:childTnLst>
                              <p:par>
                                <p:cTn id="90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08" dur="500"/>
                                        <p:tgtEl>
                                          <p:spTgt spid="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9" fill="hold">
                      <p:stCondLst>
                        <p:cond delay="indefinite"/>
                      </p:stCondLst>
                      <p:childTnLst>
                        <p:par>
                          <p:cTn id="910" fill="hold">
                            <p:stCondLst>
                              <p:cond delay="0"/>
                            </p:stCondLst>
                            <p:childTnLst>
                              <p:par>
                                <p:cTn id="91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13" dur="500"/>
                                        <p:tgtEl>
                                          <p:spTgt spid="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4" fill="hold">
                      <p:stCondLst>
                        <p:cond delay="indefinite"/>
                      </p:stCondLst>
                      <p:childTnLst>
                        <p:par>
                          <p:cTn id="915" fill="hold">
                            <p:stCondLst>
                              <p:cond delay="0"/>
                            </p:stCondLst>
                            <p:childTnLst>
                              <p:par>
                                <p:cTn id="91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18" dur="500"/>
                                        <p:tgtEl>
                                          <p:spTgt spid="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9" fill="hold">
                      <p:stCondLst>
                        <p:cond delay="indefinite"/>
                      </p:stCondLst>
                      <p:childTnLst>
                        <p:par>
                          <p:cTn id="920" fill="hold">
                            <p:stCondLst>
                              <p:cond delay="0"/>
                            </p:stCondLst>
                            <p:childTnLst>
                              <p:par>
                                <p:cTn id="92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23" dur="500"/>
                                        <p:tgtEl>
                                          <p:spTgt spid="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Determine if the Following Metals are Type I or Type II.  If Type I, Determine the Charge on the Cation it Forms, Continued.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77" name="TextShape 2"/>
          <p:cNvSpPr txBox="1"/>
          <p:nvPr/>
        </p:nvSpPr>
        <p:spPr>
          <a:xfrm>
            <a:off x="685800" y="2361960"/>
            <a:ext cx="7772400" cy="3733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Lithium, Li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Type I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1+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Copper, Cu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Type II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Gallium, Ga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Type I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3+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Tin, Sn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Type II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Strontium, Sr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Type I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2+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924" dur="indefinite" restart="never" nodeType="tmRoot">
          <p:childTnLst>
            <p:seq>
              <p:cTn id="925" dur="indefinite" nodeType="mainSeq">
                <p:childTnLst>
                  <p:par>
                    <p:cTn id="926" fill="hold">
                      <p:stCondLst>
                        <p:cond delay="indefinite"/>
                      </p:stCondLst>
                      <p:childTnLst>
                        <p:par>
                          <p:cTn id="927" fill="hold">
                            <p:stCondLst>
                              <p:cond delay="0"/>
                            </p:stCondLst>
                            <p:childTnLst>
                              <p:par>
                                <p:cTn id="92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30" dur="500"/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1" fill="hold">
                      <p:stCondLst>
                        <p:cond delay="indefinite"/>
                      </p:stCondLst>
                      <p:childTnLst>
                        <p:par>
                          <p:cTn id="932" fill="hold">
                            <p:stCondLst>
                              <p:cond delay="0"/>
                            </p:stCondLst>
                            <p:childTnLst>
                              <p:par>
                                <p:cTn id="93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35" dur="500"/>
                                        <p:tgtEl>
                                          <p:spTgt spid="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6" fill="hold">
                      <p:stCondLst>
                        <p:cond delay="indefinite"/>
                      </p:stCondLst>
                      <p:childTnLst>
                        <p:par>
                          <p:cTn id="937" fill="hold">
                            <p:stCondLst>
                              <p:cond delay="0"/>
                            </p:stCondLst>
                            <p:childTnLst>
                              <p:par>
                                <p:cTn id="93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40" dur="500"/>
                                        <p:tgtEl>
                                          <p:spTgt spid="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1" fill="hold">
                      <p:stCondLst>
                        <p:cond delay="indefinite"/>
                      </p:stCondLst>
                      <p:childTnLst>
                        <p:par>
                          <p:cTn id="942" fill="hold">
                            <p:stCondLst>
                              <p:cond delay="0"/>
                            </p:stCondLst>
                            <p:childTnLst>
                              <p:par>
                                <p:cTn id="94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45" dur="500"/>
                                        <p:tgtEl>
                                          <p:spTgt spid="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6" fill="hold">
                      <p:stCondLst>
                        <p:cond delay="indefinite"/>
                      </p:stCondLst>
                      <p:childTnLst>
                        <p:par>
                          <p:cTn id="947" fill="hold">
                            <p:stCondLst>
                              <p:cond delay="0"/>
                            </p:stCondLst>
                            <p:childTnLst>
                              <p:par>
                                <p:cTn id="94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50" dur="500"/>
                                        <p:tgtEl>
                                          <p:spTgt spid="3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extShape 1"/>
          <p:cNvSpPr txBox="1"/>
          <p:nvPr/>
        </p:nvSpPr>
        <p:spPr>
          <a:xfrm>
            <a:off x="609480" y="15228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Type I Binary Ionic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79" name="TextShape 2"/>
          <p:cNvSpPr txBox="1"/>
          <p:nvPr/>
        </p:nvSpPr>
        <p:spPr>
          <a:xfrm>
            <a:off x="228240" y="1219320"/>
            <a:ext cx="8534520" cy="4572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533160" indent="-53316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Contain metal cation + nonmetal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Metal listed first in formula and name.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19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Name metal cation first, name nonmetal anion second.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Cation name is the metal name.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Nonmetal anion named by changing the ending on the nonmetal name to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–ide.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80" name="" descr=""/>
          <p:cNvPicPr/>
          <p:nvPr/>
        </p:nvPicPr>
        <p:blipFill>
          <a:blip r:embed="rId1"/>
          <a:stretch/>
        </p:blipFill>
        <p:spPr>
          <a:xfrm>
            <a:off x="1676520" y="5286240"/>
            <a:ext cx="5638680" cy="15717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951" dur="indefinite" restart="never" nodeType="tmRoot">
          <p:childTnLst>
            <p:seq>
              <p:cTn id="952" dur="indefinite" nodeType="mainSeq">
                <p:childTnLst>
                  <p:par>
                    <p:cTn id="953" fill="hold">
                      <p:stCondLst>
                        <p:cond delay="indefinite"/>
                      </p:stCondLst>
                      <p:childTnLst>
                        <p:par>
                          <p:cTn id="954" fill="hold">
                            <p:stCondLst>
                              <p:cond delay="0"/>
                            </p:stCondLst>
                            <p:childTnLst>
                              <p:par>
                                <p:cTn id="95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57" dur="500"/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8" fill="hold">
                      <p:stCondLst>
                        <p:cond delay="indefinite"/>
                      </p:stCondLst>
                      <p:childTnLst>
                        <p:par>
                          <p:cTn id="959" fill="hold">
                            <p:stCondLst>
                              <p:cond delay="0"/>
                            </p:stCondLst>
                            <p:childTnLst>
                              <p:par>
                                <p:cTn id="96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62" dur="500"/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3" fill="hold">
                      <p:stCondLst>
                        <p:cond delay="indefinite"/>
                      </p:stCondLst>
                      <p:childTnLst>
                        <p:par>
                          <p:cTn id="964" fill="hold">
                            <p:stCondLst>
                              <p:cond delay="0"/>
                            </p:stCondLst>
                            <p:childTnLst>
                              <p:par>
                                <p:cTn id="96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67" dur="500"/>
                                        <p:tgtEl>
                                          <p:spTgt spid="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8" fill="hold">
                      <p:stCondLst>
                        <p:cond delay="indefinite"/>
                      </p:stCondLst>
                      <p:childTnLst>
                        <p:par>
                          <p:cTn id="969" fill="hold">
                            <p:stCondLst>
                              <p:cond delay="0"/>
                            </p:stCondLst>
                            <p:childTnLst>
                              <p:par>
                                <p:cTn id="97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72" dur="500"/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3" fill="hold">
                      <p:stCondLst>
                        <p:cond delay="indefinite"/>
                      </p:stCondLst>
                      <p:childTnLst>
                        <p:par>
                          <p:cTn id="974" fill="hold">
                            <p:stCondLst>
                              <p:cond delay="0"/>
                            </p:stCondLst>
                            <p:childTnLst>
                              <p:par>
                                <p:cTn id="97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77" dur="500"/>
                                        <p:tgtEl>
                                          <p:spTgt spid="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TextShape 1"/>
          <p:cNvSpPr txBox="1"/>
          <p:nvPr/>
        </p:nvSpPr>
        <p:spPr>
          <a:xfrm>
            <a:off x="0" y="15192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Example—Naming Binary Ionic, Type I Metal,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CsF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82" name="TextShape 2"/>
          <p:cNvSpPr txBox="1"/>
          <p:nvPr/>
        </p:nvSpPr>
        <p:spPr>
          <a:xfrm>
            <a:off x="152280" y="1447920"/>
            <a:ext cx="8763120" cy="4876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Is it one of the common exceptions?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 algn="ctr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O, NH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CH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NaCl, C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11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No!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major class.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Cs is a metal because it is on the left side of the periodic table.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 is a nonmetal because it is on the right side of the periodic table.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10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Ionic.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the subclass.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 elements, </a:t>
            </a: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Binary ionic.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Is the metal Type I or Type II?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Cs is in Group 1, </a:t>
            </a: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Type I.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978" dur="indefinite" restart="never" nodeType="tmRoot">
          <p:childTnLst>
            <p:seq>
              <p:cTn id="979" dur="indefinite" nodeType="mainSeq">
                <p:childTnLst>
                  <p:par>
                    <p:cTn id="980" fill="hold">
                      <p:stCondLst>
                        <p:cond delay="indefinite"/>
                      </p:stCondLst>
                      <p:childTnLst>
                        <p:par>
                          <p:cTn id="981" fill="hold">
                            <p:stCondLst>
                              <p:cond delay="0"/>
                            </p:stCondLst>
                            <p:childTnLst>
                              <p:par>
                                <p:cTn id="98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84" dur="500"/>
                                        <p:tgtEl>
                                          <p:spTgt spid="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5" fill="hold">
                      <p:stCondLst>
                        <p:cond delay="indefinite"/>
                      </p:stCondLst>
                      <p:childTnLst>
                        <p:par>
                          <p:cTn id="986" fill="hold">
                            <p:stCondLst>
                              <p:cond delay="0"/>
                            </p:stCondLst>
                            <p:childTnLst>
                              <p:par>
                                <p:cTn id="98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89" dur="500"/>
                                        <p:tgtEl>
                                          <p:spTgt spid="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0" fill="hold">
                      <p:stCondLst>
                        <p:cond delay="indefinite"/>
                      </p:stCondLst>
                      <p:childTnLst>
                        <p:par>
                          <p:cTn id="991" fill="hold">
                            <p:stCondLst>
                              <p:cond delay="0"/>
                            </p:stCondLst>
                            <p:childTnLst>
                              <p:par>
                                <p:cTn id="9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94" dur="500"/>
                                        <p:tgtEl>
                                          <p:spTgt spid="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97" dur="500"/>
                                        <p:tgtEl>
                                          <p:spTgt spid="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00" dur="500"/>
                                        <p:tgtEl>
                                          <p:spTgt spid="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03" dur="500"/>
                                        <p:tgtEl>
                                          <p:spTgt spid="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4" fill="hold">
                      <p:stCondLst>
                        <p:cond delay="indefinite"/>
                      </p:stCondLst>
                      <p:childTnLst>
                        <p:par>
                          <p:cTn id="1005" fill="hold">
                            <p:stCondLst>
                              <p:cond delay="0"/>
                            </p:stCondLst>
                            <p:childTnLst>
                              <p:par>
                                <p:cTn id="100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08" dur="500"/>
                                        <p:tgtEl>
                                          <p:spTgt spid="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11" dur="500"/>
                                        <p:tgtEl>
                                          <p:spTgt spid="3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2" fill="hold">
                      <p:stCondLst>
                        <p:cond delay="indefinite"/>
                      </p:stCondLst>
                      <p:childTnLst>
                        <p:par>
                          <p:cTn id="1013" fill="hold">
                            <p:stCondLst>
                              <p:cond delay="0"/>
                            </p:stCondLst>
                            <p:childTnLst>
                              <p:par>
                                <p:cTn id="101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16" dur="500"/>
                                        <p:tgtEl>
                                          <p:spTgt spid="3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19" dur="500"/>
                                        <p:tgtEl>
                                          <p:spTgt spid="3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extShape 1"/>
          <p:cNvSpPr txBox="1"/>
          <p:nvPr/>
        </p:nvSpPr>
        <p:spPr>
          <a:xfrm>
            <a:off x="0" y="15192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Example—Naming Binary Ionic, Type I Metal,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CsF, Continued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84" name="TextShape 2"/>
          <p:cNvSpPr txBox="1"/>
          <p:nvPr/>
        </p:nvSpPr>
        <p:spPr>
          <a:xfrm>
            <a:off x="152280" y="1447560"/>
            <a:ext cx="8763120" cy="4800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cation and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Cs = Cs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+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because it is Group 1.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 = 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because it is Group 17.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Name the cation.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Cs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cesium.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7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Name the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fluoride.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8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Write the cation name first, then the anion name.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cesium fluoride.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020" dur="indefinite" restart="never" nodeType="tmRoot">
          <p:childTnLst>
            <p:seq>
              <p:cTn id="1021" dur="indefinite" nodeType="mainSeq">
                <p:childTnLst>
                  <p:par>
                    <p:cTn id="1022" fill="hold">
                      <p:stCondLst>
                        <p:cond delay="indefinite"/>
                      </p:stCondLst>
                      <p:childTnLst>
                        <p:par>
                          <p:cTn id="1023" fill="hold">
                            <p:stCondLst>
                              <p:cond delay="0"/>
                            </p:stCondLst>
                            <p:childTnLst>
                              <p:par>
                                <p:cTn id="102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26" dur="500"/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29" dur="500"/>
                                        <p:tgtEl>
                                          <p:spTgt spid="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32" dur="500"/>
                                        <p:tgtEl>
                                          <p:spTgt spid="3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3" fill="hold">
                      <p:stCondLst>
                        <p:cond delay="indefinite"/>
                      </p:stCondLst>
                      <p:childTnLst>
                        <p:par>
                          <p:cTn id="1034" fill="hold">
                            <p:stCondLst>
                              <p:cond delay="0"/>
                            </p:stCondLst>
                            <p:childTnLst>
                              <p:par>
                                <p:cTn id="103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37" dur="500"/>
                                        <p:tgtEl>
                                          <p:spTgt spid="3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40" dur="500"/>
                                        <p:tgtEl>
                                          <p:spTgt spid="3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1" fill="hold">
                      <p:stCondLst>
                        <p:cond delay="indefinite"/>
                      </p:stCondLst>
                      <p:childTnLst>
                        <p:par>
                          <p:cTn id="1042" fill="hold">
                            <p:stCondLst>
                              <p:cond delay="0"/>
                            </p:stCondLst>
                            <p:childTnLst>
                              <p:par>
                                <p:cTn id="104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45" dur="500"/>
                                        <p:tgtEl>
                                          <p:spTgt spid="3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48" dur="500"/>
                                        <p:tgtEl>
                                          <p:spTgt spid="3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9" fill="hold">
                      <p:stCondLst>
                        <p:cond delay="indefinite"/>
                      </p:stCondLst>
                      <p:childTnLst>
                        <p:par>
                          <p:cTn id="1050" fill="hold">
                            <p:stCondLst>
                              <p:cond delay="0"/>
                            </p:stCondLst>
                            <p:childTnLst>
                              <p:par>
                                <p:cTn id="105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53" dur="500"/>
                                        <p:tgtEl>
                                          <p:spTgt spid="3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56" dur="500"/>
                                        <p:tgtEl>
                                          <p:spTgt spid="3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Shape 1"/>
          <p:cNvSpPr txBox="1"/>
          <p:nvPr/>
        </p:nvSpPr>
        <p:spPr>
          <a:xfrm>
            <a:off x="304920" y="276840"/>
            <a:ext cx="853416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Compounds Display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Constant Composition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6" name="TextShape 2"/>
          <p:cNvSpPr txBox="1"/>
          <p:nvPr/>
        </p:nvSpPr>
        <p:spPr>
          <a:xfrm>
            <a:off x="457200" y="1752120"/>
            <a:ext cx="8305920" cy="2133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If we decompose water by electrolysis, we find 16.0 grams of oxygen to every 2.00 grams of hydrogen.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Water has a constant mass ratio of oxygen to hydrogen of 8.0.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mc:AlternateContent>
        <mc:Choice xmlns:a14="http://schemas.microsoft.com/office/drawing/2010/main" Requires="a14">
          <p:sp>
            <p:nvSpPr>
              <p:cNvPr id="67" name="Formula 3"/>
              <p:cNvSpPr txBox="1"/>
              <p:nvPr/>
            </p:nvSpPr>
            <p:spPr>
              <a:xfrm>
                <a:off x="2133720" y="3733920"/>
                <a:ext cx="4724280" cy="2060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eqArr>
                      <m:e>
                        <m:r>
                          <m:rPr>
                            <m:lit/>
                            <m:nor/>
                          </m:rPr>
                          <m:t xml:space="preserve">Mass Ratio </m:t>
                        </m:r>
                        <m:r>
                          <m:t xml:space="preserve">=</m:t>
                        </m:r>
                        <m:f>
                          <m:num>
                            <m:r>
                              <m:rPr>
                                <m:lit/>
                                <m:nor/>
                              </m:rPr>
                              <m:t xml:space="preserve">mass of oxygen</m:t>
                            </m:r>
                          </m:num>
                          <m:den>
                            <m:r>
                              <m:rPr>
                                <m:lit/>
                                <m:nor/>
                              </m:rPr>
                              <m:t xml:space="preserve">mass of hydrogen</m:t>
                            </m:r>
                          </m:den>
                        </m:f>
                      </m:e>
                      <m:e>
                        <m:r>
                          <m:t xml:space="preserve">=</m:t>
                        </m:r>
                        <m:f>
                          <m:num>
                            <m:r>
                              <m:rPr>
                                <m:lit/>
                                <m:nor/>
                              </m:rPr>
                              <m:t xml:space="preserve">16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t xml:space="preserve">0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 g</m:t>
                            </m:r>
                          </m:num>
                          <m:den>
                            <m:r>
                              <m:t xml:space="preserve">2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0 g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8</m:t>
                        </m:r>
                        <m:r>
                          <m:rPr>
                            <m:lit/>
                            <m:nor/>
                          </m:rPr>
                          <m:t xml:space="preserve">.</m:t>
                        </m:r>
                        <m:r>
                          <m:t xml:space="preserve">0</m:t>
                        </m:r>
                      </m:e>
                    </m:eqArr>
                  </m:oMath>
                </a14:m>
              </a:p>
            </p:txBody>
          </p:sp>
        </mc:Choice>
        <mc:Fallback/>
      </mc:AlternateContent>
    </p:spTree>
  </p:cSld>
  <p:transition>
    <p:fade thruBlk="true"/>
  </p:transition>
  <p:timing>
    <p:tnLst>
      <p:par>
        <p:cTn id="69" dur="indefinite" restart="never" nodeType="tmRoot">
          <p:childTnLst>
            <p:seq>
              <p:cTn id="70" dur="indefinite" nodeType="mainSeq">
                <p:childTnLst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0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TextShape 1"/>
          <p:cNvSpPr txBox="1"/>
          <p:nvPr/>
        </p:nvSpPr>
        <p:spPr>
          <a:xfrm>
            <a:off x="304920" y="609120"/>
            <a:ext cx="853416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Practice—Name the Following Compounds.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86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KCl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MgBr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7" name="TextShape 3"/>
          <p:cNvSpPr txBox="1"/>
          <p:nvPr/>
        </p:nvSpPr>
        <p:spPr>
          <a:xfrm>
            <a:off x="2809440" y="2042280"/>
            <a:ext cx="3225600" cy="882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en-US" sz="2600" spc="-1" strike="noStrike">
                <a:solidFill>
                  <a:srgbClr val="c9211e"/>
                </a:solidFill>
                <a:latin typeface="Times New Roman"/>
              </a:rPr>
              <a:t>potassium chloride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8" name="TextShape 4"/>
          <p:cNvSpPr txBox="1"/>
          <p:nvPr/>
        </p:nvSpPr>
        <p:spPr>
          <a:xfrm>
            <a:off x="2833560" y="3566160"/>
            <a:ext cx="3658680" cy="882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en-US" sz="2600" spc="-1" strike="noStrike">
                <a:solidFill>
                  <a:srgbClr val="c9211e"/>
                </a:solidFill>
                <a:latin typeface="Times New Roman"/>
              </a:rPr>
              <a:t>magnesium bromide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9" name="TextShape 5"/>
          <p:cNvSpPr txBox="1"/>
          <p:nvPr/>
        </p:nvSpPr>
        <p:spPr>
          <a:xfrm>
            <a:off x="2934000" y="5081760"/>
            <a:ext cx="3192480" cy="882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en-US" sz="2600" spc="-1" strike="noStrike">
                <a:solidFill>
                  <a:srgbClr val="c9211e"/>
                </a:solidFill>
                <a:latin typeface="Times New Roman"/>
              </a:rPr>
              <a:t>aluminum sulfide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057" dur="indefinite" restart="never" nodeType="tmRoot">
          <p:childTnLst>
            <p:seq>
              <p:cTn id="1058" dur="indefinite" nodeType="mainSeq">
                <p:childTnLst>
                  <p:par>
                    <p:cTn id="1059" fill="hold">
                      <p:stCondLst>
                        <p:cond delay="indefinite"/>
                      </p:stCondLst>
                      <p:childTnLst>
                        <p:par>
                          <p:cTn id="1060" fill="hold">
                            <p:stCondLst>
                              <p:cond delay="0"/>
                            </p:stCondLst>
                            <p:childTnLst>
                              <p:par>
                                <p:cTn id="106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63" dur="500"/>
                                        <p:tgtEl>
                                          <p:spTgt spid="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4" fill="hold">
                      <p:stCondLst>
                        <p:cond delay="indefinite"/>
                      </p:stCondLst>
                      <p:childTnLst>
                        <p:par>
                          <p:cTn id="1065" fill="hold">
                            <p:stCondLst>
                              <p:cond delay="0"/>
                            </p:stCondLst>
                            <p:childTnLst>
                              <p:par>
                                <p:cTn id="106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068" dur="500"/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9" fill="hold">
                      <p:stCondLst>
                        <p:cond delay="indefinite"/>
                      </p:stCondLst>
                      <p:childTnLst>
                        <p:par>
                          <p:cTn id="1070" fill="hold">
                            <p:stCondLst>
                              <p:cond delay="0"/>
                            </p:stCondLst>
                            <p:childTnLst>
                              <p:par>
                                <p:cTn id="107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73" dur="500"/>
                                        <p:tgtEl>
                                          <p:spTgt spid="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4" fill="hold">
                      <p:stCondLst>
                        <p:cond delay="indefinite"/>
                      </p:stCondLst>
                      <p:childTnLst>
                        <p:par>
                          <p:cTn id="1075" fill="hold">
                            <p:stCondLst>
                              <p:cond delay="0"/>
                            </p:stCondLst>
                            <p:childTnLst>
                              <p:par>
                                <p:cTn id="107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078" dur="500"/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9" fill="hold">
                      <p:stCondLst>
                        <p:cond delay="indefinite"/>
                      </p:stCondLst>
                      <p:childTnLst>
                        <p:par>
                          <p:cTn id="1080" fill="hold">
                            <p:stCondLst>
                              <p:cond delay="0"/>
                            </p:stCondLst>
                            <p:childTnLst>
                              <p:par>
                                <p:cTn id="108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83" dur="500"/>
                                        <p:tgtEl>
                                          <p:spTgt spid="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4" fill="hold">
                      <p:stCondLst>
                        <p:cond delay="indefinite"/>
                      </p:stCondLst>
                      <p:childTnLst>
                        <p:par>
                          <p:cTn id="1085" fill="hold">
                            <p:stCondLst>
                              <p:cond delay="0"/>
                            </p:stCondLst>
                            <p:childTnLst>
                              <p:par>
                                <p:cTn id="108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088" dur="500"/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TextShape 1"/>
          <p:cNvSpPr txBox="1"/>
          <p:nvPr/>
        </p:nvSpPr>
        <p:spPr>
          <a:xfrm>
            <a:off x="609480" y="15228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Type II Binary Ionic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91" name="TextShape 2"/>
          <p:cNvSpPr txBox="1"/>
          <p:nvPr/>
        </p:nvSpPr>
        <p:spPr>
          <a:xfrm>
            <a:off x="304920" y="1066680"/>
            <a:ext cx="8534160" cy="464832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533160" indent="-53316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Contain metal cation + nonmetal anion.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Metal listed first in formula and name.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174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metal cation first, name nonmetal anion second.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Metal cation name is the metal name followed by a roman numeral in parentheses to indicate its charge.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14400" indent="-45720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Determine charge from anion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14400" indent="-45720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Common Type II cations in Table 5.7.1.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533160" indent="-53316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Nonmetal anion named by changing the ending on the nonmetal name to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–ide</a:t>
            </a:r>
            <a:r>
              <a:rPr b="1" i="1" lang="en-US" sz="2800" spc="-1" strike="noStrike">
                <a:solidFill>
                  <a:srgbClr val="9900ff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92" name="" descr=""/>
          <p:cNvPicPr/>
          <p:nvPr/>
        </p:nvPicPr>
        <p:blipFill>
          <a:blip r:embed="rId1"/>
          <a:stretch/>
        </p:blipFill>
        <p:spPr>
          <a:xfrm>
            <a:off x="762120" y="5497560"/>
            <a:ext cx="7162560" cy="136044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1089" dur="indefinite" restart="never" nodeType="tmRoot">
          <p:childTnLst>
            <p:seq>
              <p:cTn id="1090" dur="indefinite" nodeType="mainSeq">
                <p:childTnLst>
                  <p:par>
                    <p:cTn id="1091" fill="hold">
                      <p:stCondLst>
                        <p:cond delay="indefinite"/>
                      </p:stCondLst>
                      <p:childTnLst>
                        <p:par>
                          <p:cTn id="1092" fill="hold">
                            <p:stCondLst>
                              <p:cond delay="0"/>
                            </p:stCondLst>
                            <p:childTnLst>
                              <p:par>
                                <p:cTn id="109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95" dur="500"/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6" fill="hold">
                      <p:stCondLst>
                        <p:cond delay="indefinite"/>
                      </p:stCondLst>
                      <p:childTnLst>
                        <p:par>
                          <p:cTn id="1097" fill="hold">
                            <p:stCondLst>
                              <p:cond delay="0"/>
                            </p:stCondLst>
                            <p:childTnLst>
                              <p:par>
                                <p:cTn id="109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00" dur="500"/>
                                        <p:tgtEl>
                                          <p:spTgt spid="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1" fill="hold">
                      <p:stCondLst>
                        <p:cond delay="indefinite"/>
                      </p:stCondLst>
                      <p:childTnLst>
                        <p:par>
                          <p:cTn id="1102" fill="hold">
                            <p:stCondLst>
                              <p:cond delay="0"/>
                            </p:stCondLst>
                            <p:childTnLst>
                              <p:par>
                                <p:cTn id="110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05" dur="500"/>
                                        <p:tgtEl>
                                          <p:spTgt spid="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6" fill="hold">
                      <p:stCondLst>
                        <p:cond delay="indefinite"/>
                      </p:stCondLst>
                      <p:childTnLst>
                        <p:par>
                          <p:cTn id="1107" fill="hold">
                            <p:stCondLst>
                              <p:cond delay="0"/>
                            </p:stCondLst>
                            <p:childTnLst>
                              <p:par>
                                <p:cTn id="110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10" dur="500"/>
                                        <p:tgtEl>
                                          <p:spTgt spid="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13" dur="500"/>
                                        <p:tgtEl>
                                          <p:spTgt spid="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16" dur="500"/>
                                        <p:tgtEl>
                                          <p:spTgt spid="3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7" fill="hold">
                      <p:stCondLst>
                        <p:cond delay="indefinite"/>
                      </p:stCondLst>
                      <p:childTnLst>
                        <p:par>
                          <p:cTn id="1118" fill="hold">
                            <p:stCondLst>
                              <p:cond delay="0"/>
                            </p:stCondLst>
                            <p:childTnLst>
                              <p:par>
                                <p:cTn id="111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21" dur="500"/>
                                        <p:tgtEl>
                                          <p:spTgt spid="3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TextShape 1"/>
          <p:cNvSpPr txBox="1"/>
          <p:nvPr/>
        </p:nvSpPr>
        <p:spPr>
          <a:xfrm>
            <a:off x="685800" y="-3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Determining the Charge on a Variable Charge Cation—Au</a:t>
            </a:r>
            <a:r>
              <a:rPr b="0" lang="en-US" sz="40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S</a:t>
            </a:r>
            <a:r>
              <a:rPr b="0" lang="en-US" sz="40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94" name="TextShape 2"/>
          <p:cNvSpPr txBox="1"/>
          <p:nvPr/>
        </p:nvSpPr>
        <p:spPr>
          <a:xfrm>
            <a:off x="304920" y="1294920"/>
            <a:ext cx="8153280" cy="495324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lnSpc>
                <a:spcPct val="90000"/>
              </a:lnSpc>
              <a:spcBef>
                <a:spcPts val="4873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Determine the charge on the anion.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lnSpc>
                <a:spcPct val="9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cc3300"/>
                </a:solidFill>
                <a:latin typeface="Times New Roman"/>
              </a:rPr>
              <a:t>	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Au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- the anion is S, since it is in Group 16, its charge is 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−.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4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Determine the total negative charge.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lnSpc>
                <a:spcPct val="9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ince there are 3 S in the formula, the total negative charge is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6.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49"/>
              </a:spcBef>
              <a:buClr>
                <a:srgbClr val="000000"/>
              </a:buClr>
              <a:buFont typeface="StarSymbol"/>
              <a:buAutoNum type="arabicPeriod" startAt="3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Determine the total positive charge.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lnSpc>
                <a:spcPct val="9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ince the total negative charge is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6, the total positive charge is +6.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4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Divide by the number of cations.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lnSpc>
                <a:spcPct val="9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ince there are 2 Au in the formula and the total positive charge is +6, each Au has a 3+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122" dur="indefinite" restart="never" nodeType="tmRoot">
          <p:childTnLst>
            <p:seq>
              <p:cTn id="1123" dur="indefinite" nodeType="mainSeq">
                <p:childTnLst>
                  <p:par>
                    <p:cTn id="1124" fill="hold">
                      <p:stCondLst>
                        <p:cond delay="indefinite"/>
                      </p:stCondLst>
                      <p:childTnLst>
                        <p:par>
                          <p:cTn id="1125" fill="hold">
                            <p:stCondLst>
                              <p:cond delay="0"/>
                            </p:stCondLst>
                            <p:childTnLst>
                              <p:par>
                                <p:cTn id="112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28" dur="500"/>
                                        <p:tgtEl>
                                          <p:spTgt spid="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31" dur="500"/>
                                        <p:tgtEl>
                                          <p:spTgt spid="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2" fill="hold">
                      <p:stCondLst>
                        <p:cond delay="indefinite"/>
                      </p:stCondLst>
                      <p:childTnLst>
                        <p:par>
                          <p:cTn id="1133" fill="hold">
                            <p:stCondLst>
                              <p:cond delay="0"/>
                            </p:stCondLst>
                            <p:childTnLst>
                              <p:par>
                                <p:cTn id="113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36" dur="500"/>
                                        <p:tgtEl>
                                          <p:spTgt spid="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39" dur="500"/>
                                        <p:tgtEl>
                                          <p:spTgt spid="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0" fill="hold">
                      <p:stCondLst>
                        <p:cond delay="indefinite"/>
                      </p:stCondLst>
                      <p:childTnLst>
                        <p:par>
                          <p:cTn id="1141" fill="hold">
                            <p:stCondLst>
                              <p:cond delay="0"/>
                            </p:stCondLst>
                            <p:childTnLst>
                              <p:par>
                                <p:cTn id="11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44" dur="500"/>
                                        <p:tgtEl>
                                          <p:spTgt spid="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47" dur="500"/>
                                        <p:tgtEl>
                                          <p:spTgt spid="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8" fill="hold">
                      <p:stCondLst>
                        <p:cond delay="indefinite"/>
                      </p:stCondLst>
                      <p:childTnLst>
                        <p:par>
                          <p:cTn id="1149" fill="hold">
                            <p:stCondLst>
                              <p:cond delay="0"/>
                            </p:stCondLst>
                            <p:childTnLst>
                              <p:par>
                                <p:cTn id="115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52" dur="500"/>
                                        <p:tgtEl>
                                          <p:spTgt spid="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55" dur="500"/>
                                        <p:tgtEl>
                                          <p:spTgt spid="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extShape 1"/>
          <p:cNvSpPr txBox="1"/>
          <p:nvPr/>
        </p:nvSpPr>
        <p:spPr>
          <a:xfrm>
            <a:off x="457200" y="380880"/>
            <a:ext cx="8229600" cy="990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Example—Writing Formula for a Binary Ionic Compound Containing Variable Charge Metal, Manganese(IV) Sulfide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396" name="TextShape 2"/>
          <p:cNvSpPr txBox="1"/>
          <p:nvPr/>
        </p:nvSpPr>
        <p:spPr>
          <a:xfrm>
            <a:off x="304560" y="1676520"/>
            <a:ext cx="4724280" cy="502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cation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anion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Charge (without sign) becomes subscript for the other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Reduce subscripts to smallest whole-number ratio.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Check that the total charge of the cations cancels the total charge of the anions.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7" name="CustomShape 3"/>
          <p:cNvSpPr/>
          <p:nvPr/>
        </p:nvSpPr>
        <p:spPr>
          <a:xfrm>
            <a:off x="5657040" y="1828800"/>
            <a:ext cx="10983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Mn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8" name="CustomShape 4"/>
          <p:cNvSpPr/>
          <p:nvPr/>
        </p:nvSpPr>
        <p:spPr>
          <a:xfrm>
            <a:off x="5653800" y="2438280"/>
            <a:ext cx="6015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9" name="CustomShape 5"/>
          <p:cNvSpPr/>
          <p:nvPr/>
        </p:nvSpPr>
        <p:spPr>
          <a:xfrm>
            <a:off x="5365800" y="3124080"/>
            <a:ext cx="151884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Mn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0" name="CustomShape 6"/>
          <p:cNvSpPr/>
          <p:nvPr/>
        </p:nvSpPr>
        <p:spPr>
          <a:xfrm>
            <a:off x="7253280" y="3124080"/>
            <a:ext cx="120672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Mn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1" name="CustomShape 7"/>
          <p:cNvSpPr/>
          <p:nvPr/>
        </p:nvSpPr>
        <p:spPr>
          <a:xfrm>
            <a:off x="5136120" y="4952880"/>
            <a:ext cx="3332520" cy="1068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Mn = (1)∙(+4) = +4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 = (2)∙(-2) = -4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402" name="Group 8"/>
          <p:cNvGrpSpPr/>
          <p:nvPr/>
        </p:nvGrpSpPr>
        <p:grpSpPr>
          <a:xfrm>
            <a:off x="5866920" y="3429000"/>
            <a:ext cx="914400" cy="228600"/>
            <a:chOff x="5866920" y="3429000"/>
            <a:chExt cx="914400" cy="228600"/>
          </a:xfrm>
        </p:grpSpPr>
        <p:sp>
          <p:nvSpPr>
            <p:cNvPr id="403" name="Line 9"/>
            <p:cNvSpPr/>
            <p:nvPr/>
          </p:nvSpPr>
          <p:spPr>
            <a:xfrm>
              <a:off x="6027480" y="3448080"/>
              <a:ext cx="753840" cy="20952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4" name="Line 10"/>
            <p:cNvSpPr/>
            <p:nvPr/>
          </p:nvSpPr>
          <p:spPr>
            <a:xfrm flipH="1">
              <a:off x="5866920" y="3429000"/>
              <a:ext cx="914040" cy="22860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05" name="CustomShape 11"/>
          <p:cNvSpPr/>
          <p:nvPr/>
        </p:nvSpPr>
        <p:spPr>
          <a:xfrm>
            <a:off x="5648040" y="4114800"/>
            <a:ext cx="108900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MnS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156" dur="indefinite" restart="never" nodeType="tmRoot">
          <p:childTnLst>
            <p:seq>
              <p:cTn id="1157" dur="indefinite" nodeType="mainSeq">
                <p:childTnLst>
                  <p:par>
                    <p:cTn id="1158" fill="hold">
                      <p:stCondLst>
                        <p:cond delay="indefinite"/>
                      </p:stCondLst>
                      <p:childTnLst>
                        <p:par>
                          <p:cTn id="1159" fill="hold">
                            <p:stCondLst>
                              <p:cond delay="0"/>
                            </p:stCondLst>
                            <p:childTnLst>
                              <p:par>
                                <p:cTn id="11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2" fill="hold">
                      <p:stCondLst>
                        <p:cond delay="indefinite"/>
                      </p:stCondLst>
                      <p:childTnLst>
                        <p:par>
                          <p:cTn id="1163" fill="hold">
                            <p:stCondLst>
                              <p:cond delay="0"/>
                            </p:stCondLst>
                            <p:childTnLst>
                              <p:par>
                                <p:cTn id="11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16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397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167" fill="hold">
                      <p:stCondLst>
                        <p:cond delay="indefinite"/>
                      </p:stCondLst>
                      <p:childTnLst>
                        <p:par>
                          <p:cTn id="1168" fill="hold">
                            <p:stCondLst>
                              <p:cond delay="0"/>
                            </p:stCondLst>
                            <p:childTnLst>
                              <p:par>
                                <p:cTn id="11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171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398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172" fill="hold">
                      <p:stCondLst>
                        <p:cond delay="indefinite"/>
                      </p:stCondLst>
                      <p:childTnLst>
                        <p:par>
                          <p:cTn id="1173" fill="hold">
                            <p:stCondLst>
                              <p:cond delay="0"/>
                            </p:stCondLst>
                            <p:childTnLst>
                              <p:par>
                                <p:cTn id="117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17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399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177" fill="hold">
                      <p:stCondLst>
                        <p:cond delay="indefinite"/>
                      </p:stCondLst>
                      <p:childTnLst>
                        <p:par>
                          <p:cTn id="1178" fill="hold">
                            <p:stCondLst>
                              <p:cond delay="0"/>
                            </p:stCondLst>
                            <p:childTnLst>
                              <p:par>
                                <p:cTn id="11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181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02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182" fill="hold">
                      <p:stCondLst>
                        <p:cond delay="indefinite"/>
                      </p:stCondLst>
                      <p:childTnLst>
                        <p:par>
                          <p:cTn id="1183" fill="hold">
                            <p:stCondLst>
                              <p:cond delay="0"/>
                            </p:stCondLst>
                            <p:childTnLst>
                              <p:par>
                                <p:cTn id="118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18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00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187" fill="hold">
                      <p:stCondLst>
                        <p:cond delay="indefinite"/>
                      </p:stCondLst>
                      <p:childTnLst>
                        <p:par>
                          <p:cTn id="1188" fill="hold">
                            <p:stCondLst>
                              <p:cond delay="0"/>
                            </p:stCondLst>
                            <p:childTnLst>
                              <p:par>
                                <p:cTn id="11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191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05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192" fill="hold">
                      <p:stCondLst>
                        <p:cond delay="indefinite"/>
                      </p:stCondLst>
                      <p:childTnLst>
                        <p:par>
                          <p:cTn id="1193" fill="hold">
                            <p:stCondLst>
                              <p:cond delay="0"/>
                            </p:stCondLst>
                            <p:childTnLst>
                              <p:par>
                                <p:cTn id="119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Compounds Made from the Following Ions?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07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Copper(II) ion with a nitride 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Iron(III) ion with a bromide 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196" dur="indefinite" restart="never" nodeType="tmRoot">
          <p:childTnLst>
            <p:seq>
              <p:cTn id="1197" dur="indefinite" nodeType="mainSeq">
                <p:childTnLst>
                  <p:par>
                    <p:cTn id="1198" fill="hold">
                      <p:stCondLst>
                        <p:cond delay="indefinite"/>
                      </p:stCondLst>
                      <p:childTnLst>
                        <p:par>
                          <p:cTn id="1199" fill="hold">
                            <p:stCondLst>
                              <p:cond delay="0"/>
                            </p:stCondLst>
                            <p:childTnLst>
                              <p:par>
                                <p:cTn id="120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02" dur="500"/>
                                        <p:tgtEl>
                                          <p:spTgt spid="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3" fill="hold">
                      <p:stCondLst>
                        <p:cond delay="indefinite"/>
                      </p:stCondLst>
                      <p:childTnLst>
                        <p:par>
                          <p:cTn id="1204" fill="hold">
                            <p:stCondLst>
                              <p:cond delay="0"/>
                            </p:stCondLst>
                            <p:childTnLst>
                              <p:par>
                                <p:cTn id="120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07" dur="500"/>
                                        <p:tgtEl>
                                          <p:spTgt spid="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Compounds Made from the Following Ions?, Continued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09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spcBef>
                <a:spcPts val="79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Cu</a:t>
            </a:r>
            <a:r>
              <a:rPr b="0" lang="en-US" sz="3200" spc="-1" strike="noStrike" baseline="50000">
                <a:solidFill>
                  <a:srgbClr val="ff0000"/>
                </a:solidFill>
                <a:latin typeface="Times New Roman"/>
              </a:rPr>
              <a:t>2+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N</a:t>
            </a:r>
            <a:r>
              <a:rPr b="0" lang="en-US" sz="3200" spc="-1" strike="noStrike" baseline="50000">
                <a:solidFill>
                  <a:srgbClr val="ff0000"/>
                </a:solidFill>
                <a:latin typeface="Times New Roman"/>
              </a:rPr>
              <a:t>3-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              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Cu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Fe</a:t>
            </a:r>
            <a:r>
              <a:rPr b="0" lang="en-US" sz="3200" spc="-1" strike="noStrike" baseline="50000">
                <a:solidFill>
                  <a:srgbClr val="ff0000"/>
                </a:solidFill>
                <a:latin typeface="Times New Roman"/>
              </a:rPr>
              <a:t>+3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Br</a:t>
            </a:r>
            <a:r>
              <a:rPr b="0" lang="en-US" sz="3200" spc="-1" strike="noStrike" baseline="50000">
                <a:solidFill>
                  <a:srgbClr val="ff0000"/>
                </a:solidFill>
                <a:latin typeface="Times New Roman"/>
              </a:rPr>
              <a:t>-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FeBr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208" dur="indefinite" restart="never" nodeType="tmRoot">
          <p:childTnLst>
            <p:seq>
              <p:cTn id="1209" dur="indefinite" nodeType="mainSeq">
                <p:childTnLst>
                  <p:par>
                    <p:cTn id="1210" fill="hold">
                      <p:stCondLst>
                        <p:cond delay="indefinite"/>
                      </p:stCondLst>
                      <p:childTnLst>
                        <p:par>
                          <p:cTn id="1211" fill="hold">
                            <p:stCondLst>
                              <p:cond delay="0"/>
                            </p:stCondLst>
                            <p:childTnLst>
                              <p:par>
                                <p:cTn id="121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14" dur="500"/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5" fill="hold">
                      <p:stCondLst>
                        <p:cond delay="indefinite"/>
                      </p:stCondLst>
                      <p:childTnLst>
                        <p:par>
                          <p:cTn id="1216" fill="hold">
                            <p:stCondLst>
                              <p:cond delay="0"/>
                            </p:stCondLst>
                            <p:childTnLst>
                              <p:par>
                                <p:cTn id="121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19" dur="500"/>
                                        <p:tgtEl>
                                          <p:spTgt spid="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</a:t>
            </a:r>
            <a:r>
              <a:rPr b="0" lang="en-US" sz="3600" spc="-1" strike="noStrike">
                <a:solidFill>
                  <a:srgbClr val="9900ff"/>
                </a:solidFill>
                <a:latin typeface="Times New Roman"/>
                <a:ea typeface="Times New Roman"/>
              </a:rPr>
              <a:t>─</a:t>
            </a: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Name the Following Compounds, Continued.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11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TiCl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PbBr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Fe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2" name="CustomShape 3"/>
          <p:cNvSpPr/>
          <p:nvPr/>
        </p:nvSpPr>
        <p:spPr>
          <a:xfrm>
            <a:off x="1145520" y="2514600"/>
            <a:ext cx="2440800" cy="947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Cl = 4(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1) = −4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66ff"/>
                </a:solidFill>
                <a:latin typeface="Times New Roman"/>
              </a:rPr>
              <a:t>Ti = +4 = 1(4+)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3" name="CustomShape 4"/>
          <p:cNvSpPr/>
          <p:nvPr/>
        </p:nvSpPr>
        <p:spPr>
          <a:xfrm>
            <a:off x="1145880" y="4038480"/>
            <a:ext cx="2481840" cy="947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Br = 2(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1) = −2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66ff"/>
                </a:solidFill>
                <a:latin typeface="Times New Roman"/>
              </a:rPr>
              <a:t>Pb = +2 = 1(2+)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4" name="CustomShape 5"/>
          <p:cNvSpPr/>
          <p:nvPr/>
        </p:nvSpPr>
        <p:spPr>
          <a:xfrm>
            <a:off x="1232640" y="5410080"/>
            <a:ext cx="2460600" cy="947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S = 3(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2) = −6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66ff"/>
                </a:solidFill>
                <a:latin typeface="Times New Roman"/>
              </a:rPr>
              <a:t>Fe = +6 = 2(3+)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5" name="TextShape 6"/>
          <p:cNvSpPr txBox="1"/>
          <p:nvPr/>
        </p:nvSpPr>
        <p:spPr>
          <a:xfrm>
            <a:off x="2286000" y="2048760"/>
            <a:ext cx="3431160" cy="456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34272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Titanium(IV) chloride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6" name="TextShape 7"/>
          <p:cNvSpPr txBox="1"/>
          <p:nvPr/>
        </p:nvSpPr>
        <p:spPr>
          <a:xfrm>
            <a:off x="2515320" y="3566160"/>
            <a:ext cx="2803320" cy="456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342720" indent="-342720">
              <a:lnSpc>
                <a:spcPct val="100000"/>
              </a:lnSpc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Lead(II) bromide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7" name="TextShape 8"/>
          <p:cNvSpPr txBox="1"/>
          <p:nvPr/>
        </p:nvSpPr>
        <p:spPr>
          <a:xfrm>
            <a:off x="2452320" y="5066280"/>
            <a:ext cx="2602080" cy="456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342720" indent="-342720">
              <a:lnSpc>
                <a:spcPct val="100000"/>
              </a:lnSpc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Iron(III) sulfide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220" dur="indefinite" restart="never" nodeType="tmRoot">
          <p:childTnLst>
            <p:seq>
              <p:cTn id="1221" dur="indefinite" nodeType="mainSeq">
                <p:childTnLst>
                  <p:par>
                    <p:cTn id="1222" fill="hold">
                      <p:stCondLst>
                        <p:cond delay="indefinite"/>
                      </p:stCondLst>
                      <p:childTnLst>
                        <p:par>
                          <p:cTn id="1223" fill="hold">
                            <p:stCondLst>
                              <p:cond delay="0"/>
                            </p:stCondLst>
                            <p:childTnLst>
                              <p:par>
                                <p:cTn id="122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6" fill="hold">
                      <p:stCondLst>
                        <p:cond delay="indefinite"/>
                      </p:stCondLst>
                      <p:childTnLst>
                        <p:par>
                          <p:cTn id="1227" fill="hold">
                            <p:stCondLst>
                              <p:cond delay="0"/>
                            </p:stCondLst>
                            <p:childTnLst>
                              <p:par>
                                <p:cTn id="12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0" fill="hold">
                      <p:stCondLst>
                        <p:cond delay="indefinite"/>
                      </p:stCondLst>
                      <p:childTnLst>
                        <p:par>
                          <p:cTn id="1231" fill="hold">
                            <p:stCondLst>
                              <p:cond delay="0"/>
                            </p:stCondLst>
                            <p:childTnLst>
                              <p:par>
                                <p:cTn id="123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34" dur="500"/>
                                        <p:tgtEl>
                                          <p:spTgt spid="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5" fill="hold">
                      <p:stCondLst>
                        <p:cond delay="indefinite"/>
                      </p:stCondLst>
                      <p:childTnLst>
                        <p:par>
                          <p:cTn id="1236" fill="hold">
                            <p:stCondLst>
                              <p:cond delay="0"/>
                            </p:stCondLst>
                            <p:childTnLst>
                              <p:par>
                                <p:cTn id="12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9" fill="hold">
                      <p:stCondLst>
                        <p:cond delay="indefinite"/>
                      </p:stCondLst>
                      <p:childTnLst>
                        <p:par>
                          <p:cTn id="1240" fill="hold">
                            <p:stCondLst>
                              <p:cond delay="0"/>
                            </p:stCondLst>
                            <p:childTnLst>
                              <p:par>
                                <p:cTn id="12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3" fill="hold">
                      <p:stCondLst>
                        <p:cond delay="indefinite"/>
                      </p:stCondLst>
                      <p:childTnLst>
                        <p:par>
                          <p:cTn id="1244" fill="hold">
                            <p:stCondLst>
                              <p:cond delay="0"/>
                            </p:stCondLst>
                            <p:childTnLst>
                              <p:par>
                                <p:cTn id="12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7" fill="hold">
                      <p:stCondLst>
                        <p:cond delay="indefinite"/>
                      </p:stCondLst>
                      <p:childTnLst>
                        <p:par>
                          <p:cTn id="1248" fill="hold">
                            <p:stCondLst>
                              <p:cond delay="0"/>
                            </p:stCondLst>
                            <p:childTnLst>
                              <p:par>
                                <p:cTn id="12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1" fill="hold">
                      <p:stCondLst>
                        <p:cond delay="indefinite"/>
                      </p:stCondLst>
                      <p:childTnLst>
                        <p:par>
                          <p:cTn id="1252" fill="hold">
                            <p:stCondLst>
                              <p:cond delay="0"/>
                            </p:stCondLst>
                            <p:childTnLst>
                              <p:par>
                                <p:cTn id="12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5" fill="hold">
                      <p:stCondLst>
                        <p:cond delay="indefinite"/>
                      </p:stCondLst>
                      <p:childTnLst>
                        <p:par>
                          <p:cTn id="1256" fill="hold">
                            <p:stCondLst>
                              <p:cond delay="0"/>
                            </p:stCondLst>
                            <p:childTnLst>
                              <p:par>
                                <p:cTn id="12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800" spc="-1" strike="noStrike">
                <a:solidFill>
                  <a:srgbClr val="9900ff"/>
                </a:solidFill>
                <a:latin typeface="Times New Roman"/>
              </a:rPr>
              <a:t>Compounds Containing Polyatomic Ions</a:t>
            </a:r>
            <a:endParaRPr b="0" lang="en-US" sz="4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19" name="TextShape 2"/>
          <p:cNvSpPr txBox="1"/>
          <p:nvPr/>
        </p:nvSpPr>
        <p:spPr>
          <a:xfrm>
            <a:off x="456840" y="2209680"/>
            <a:ext cx="8458200" cy="32004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Polyatomic ions are single ions that contain             more than one atom.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Name any ionic compound by naming cation first and then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Non-polyatomic cations named like Type I and II.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Non-polyatomic anions named with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–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ide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259" dur="indefinite" restart="never" nodeType="tmRoot">
          <p:childTnLst>
            <p:seq>
              <p:cTn id="1260" dur="indefinite" nodeType="mainSeq">
                <p:childTnLst>
                  <p:par>
                    <p:cTn id="1261" fill="hold">
                      <p:stCondLst>
                        <p:cond delay="indefinite"/>
                      </p:stCondLst>
                      <p:childTnLst>
                        <p:par>
                          <p:cTn id="1262" fill="hold">
                            <p:stCondLst>
                              <p:cond delay="0"/>
                            </p:stCondLst>
                            <p:childTnLst>
                              <p:par>
                                <p:cTn id="126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65" dur="500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6" fill="hold">
                      <p:stCondLst>
                        <p:cond delay="indefinite"/>
                      </p:stCondLst>
                      <p:childTnLst>
                        <p:par>
                          <p:cTn id="1267" fill="hold">
                            <p:stCondLst>
                              <p:cond delay="0"/>
                            </p:stCondLst>
                            <p:childTnLst>
                              <p:par>
                                <p:cTn id="126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70" dur="500"/>
                                        <p:tgtEl>
                                          <p:spTgt spid="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73" dur="500"/>
                                        <p:tgtEl>
                                          <p:spTgt spid="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76" dur="500"/>
                                        <p:tgtEl>
                                          <p:spTgt spid="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extShape 1"/>
          <p:cNvSpPr txBox="1"/>
          <p:nvPr/>
        </p:nvSpPr>
        <p:spPr>
          <a:xfrm>
            <a:off x="685800" y="380880"/>
            <a:ext cx="7772400" cy="609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Some Common Polyatomic 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graphicFrame>
        <p:nvGraphicFramePr>
          <p:cNvPr id="421" name="Table 2"/>
          <p:cNvGraphicFramePr/>
          <p:nvPr/>
        </p:nvGraphicFramePr>
        <p:xfrm>
          <a:off x="304920" y="1219320"/>
          <a:ext cx="4266720" cy="5376240"/>
        </p:xfrm>
        <a:graphic>
          <a:graphicData uri="http://schemas.openxmlformats.org/drawingml/2006/table">
            <a:tbl>
              <a:tblPr/>
              <a:tblGrid>
                <a:gridCol w="2743200"/>
                <a:gridCol w="1523880"/>
              </a:tblGrid>
              <a:tr h="52056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Name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1368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Formula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1368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Acetate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Carbonate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2548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Hydrogencarbonate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(aka bicarbonate)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HCO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97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Hydroxide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OH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Nitrate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Nitrite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Chromate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CrO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Dichromate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Cr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Ammonium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NH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</a:rPr>
                        <a:t>+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22" name="Table 3"/>
          <p:cNvGraphicFramePr/>
          <p:nvPr/>
        </p:nvGraphicFramePr>
        <p:xfrm>
          <a:off x="4724280" y="1219320"/>
          <a:ext cx="4267080" cy="5218920"/>
        </p:xfrm>
        <a:graphic>
          <a:graphicData uri="http://schemas.openxmlformats.org/drawingml/2006/table">
            <a:tbl>
              <a:tblPr/>
              <a:tblGrid>
                <a:gridCol w="2622600"/>
                <a:gridCol w="1644840"/>
              </a:tblGrid>
              <a:tr h="52056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Name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1368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69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Formula</a:t>
                      </a:r>
                      <a:endParaRPr b="0" lang="en-US" sz="28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1368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97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Hypochlorite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ClO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Chlorite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ClO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Chlorate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ClO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Perchlorate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ClO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Sulfate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1012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Sulfite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4420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14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Hydrogen sulfate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>
                        <a:spcBef>
                          <a:spcPts val="14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(aka bisulfate)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HSO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57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44200">
                <a:tc>
                  <a:txBody>
                    <a:bodyPr lIns="90000" rIns="90000" tIns="46800" bIns="46800">
                      <a:noAutofit/>
                    </a:bodyPr>
                    <a:p>
                      <a:pPr>
                        <a:spcBef>
                          <a:spcPts val="14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Hydrogen sulfite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>
                        <a:spcBef>
                          <a:spcPts val="147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(aka bisulfite)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3680">
                      <a:solidFill>
                        <a:srgbClr val="000000"/>
                      </a:solidFill>
                    </a:lnL>
                    <a:lnR w="576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>
                        <a:spcBef>
                          <a:spcPts val="598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HSO</a:t>
                      </a:r>
                      <a:r>
                        <a:rPr b="0" lang="en-US" sz="2400" spc="-1" strike="noStrike" baseline="-2500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b="0" lang="en-US" sz="2400" spc="-1" strike="noStrike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b="0" lang="en-US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5760">
                      <a:solidFill>
                        <a:srgbClr val="000000"/>
                      </a:solidFill>
                    </a:lnL>
                    <a:lnR w="13680">
                      <a:solidFill>
                        <a:srgbClr val="000000"/>
                      </a:solidFill>
                    </a:lnR>
                    <a:lnT w="5760">
                      <a:solidFill>
                        <a:srgbClr val="000000"/>
                      </a:solidFill>
                    </a:lnT>
                    <a:lnB w="136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ransition>
    <p:fade thruBlk="true"/>
  </p:transition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extShape 1"/>
          <p:cNvSpPr txBox="1"/>
          <p:nvPr/>
        </p:nvSpPr>
        <p:spPr>
          <a:xfrm>
            <a:off x="685800" y="380880"/>
            <a:ext cx="7772400" cy="990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Example—Writing Formula for an Ionic Compound Containing Polyatomic Ion,</a:t>
            </a:r>
            <a:br/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Iron(III) phosphate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24" name="TextShape 2"/>
          <p:cNvSpPr txBox="1"/>
          <p:nvPr/>
        </p:nvSpPr>
        <p:spPr>
          <a:xfrm>
            <a:off x="304560" y="1676520"/>
            <a:ext cx="4724280" cy="502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cation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anion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Charge (without sign) becomes subscript for the other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Reduce subscripts to smallest whole-number ratio.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Check that the total charge of the cations cancels the total charge of the anions.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5" name="CustomShape 3"/>
          <p:cNvSpPr/>
          <p:nvPr/>
        </p:nvSpPr>
        <p:spPr>
          <a:xfrm>
            <a:off x="5657040" y="1828800"/>
            <a:ext cx="93960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6" name="CustomShape 4"/>
          <p:cNvSpPr/>
          <p:nvPr/>
        </p:nvSpPr>
        <p:spPr>
          <a:xfrm>
            <a:off x="5661720" y="2438280"/>
            <a:ext cx="101304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3-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7" name="CustomShape 5"/>
          <p:cNvSpPr/>
          <p:nvPr/>
        </p:nvSpPr>
        <p:spPr>
          <a:xfrm>
            <a:off x="5373720" y="3124080"/>
            <a:ext cx="177156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PO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3-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8" name="CustomShape 6"/>
          <p:cNvSpPr/>
          <p:nvPr/>
        </p:nvSpPr>
        <p:spPr>
          <a:xfrm>
            <a:off x="7260480" y="3124080"/>
            <a:ext cx="173052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Fe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(PO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9" name="CustomShape 7"/>
          <p:cNvSpPr/>
          <p:nvPr/>
        </p:nvSpPr>
        <p:spPr>
          <a:xfrm>
            <a:off x="5194080" y="4952880"/>
            <a:ext cx="3215160" cy="1136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Fe = (1)∙(+3) = +3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(1)∙(-3) = -3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430" name="Group 8"/>
          <p:cNvGrpSpPr/>
          <p:nvPr/>
        </p:nvGrpSpPr>
        <p:grpSpPr>
          <a:xfrm>
            <a:off x="5790960" y="3352680"/>
            <a:ext cx="914400" cy="228600"/>
            <a:chOff x="5790960" y="3352680"/>
            <a:chExt cx="914400" cy="228600"/>
          </a:xfrm>
        </p:grpSpPr>
        <p:sp>
          <p:nvSpPr>
            <p:cNvPr id="431" name="Line 9"/>
            <p:cNvSpPr/>
            <p:nvPr/>
          </p:nvSpPr>
          <p:spPr>
            <a:xfrm>
              <a:off x="5951520" y="3371760"/>
              <a:ext cx="753840" cy="20952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32" name="Line 10"/>
            <p:cNvSpPr/>
            <p:nvPr/>
          </p:nvSpPr>
          <p:spPr>
            <a:xfrm flipH="1">
              <a:off x="5790960" y="3352680"/>
              <a:ext cx="914040" cy="22860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33" name="CustomShape 11"/>
          <p:cNvSpPr/>
          <p:nvPr/>
        </p:nvSpPr>
        <p:spPr>
          <a:xfrm>
            <a:off x="5647680" y="4114800"/>
            <a:ext cx="122472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FePO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277" dur="indefinite" restart="never" nodeType="tmRoot">
          <p:childTnLst>
            <p:seq>
              <p:cTn id="1278" dur="indefinite" nodeType="mainSeq">
                <p:childTnLst>
                  <p:par>
                    <p:cTn id="1279" fill="hold">
                      <p:stCondLst>
                        <p:cond delay="indefinite"/>
                      </p:stCondLst>
                      <p:childTnLst>
                        <p:par>
                          <p:cTn id="1280" fill="hold">
                            <p:stCondLst>
                              <p:cond delay="0"/>
                            </p:stCondLst>
                            <p:childTnLst>
                              <p:par>
                                <p:cTn id="12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3" fill="hold">
                      <p:stCondLst>
                        <p:cond delay="indefinite"/>
                      </p:stCondLst>
                      <p:childTnLst>
                        <p:par>
                          <p:cTn id="1284" fill="hold">
                            <p:stCondLst>
                              <p:cond delay="0"/>
                            </p:stCondLst>
                            <p:childTnLst>
                              <p:par>
                                <p:cTn id="12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28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25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288" fill="hold">
                      <p:stCondLst>
                        <p:cond delay="indefinite"/>
                      </p:stCondLst>
                      <p:childTnLst>
                        <p:par>
                          <p:cTn id="1289" fill="hold">
                            <p:stCondLst>
                              <p:cond delay="0"/>
                            </p:stCondLst>
                            <p:childTnLst>
                              <p:par>
                                <p:cTn id="129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29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26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293" fill="hold">
                      <p:stCondLst>
                        <p:cond delay="indefinite"/>
                      </p:stCondLst>
                      <p:childTnLst>
                        <p:par>
                          <p:cTn id="1294" fill="hold">
                            <p:stCondLst>
                              <p:cond delay="0"/>
                            </p:stCondLst>
                            <p:childTnLst>
                              <p:par>
                                <p:cTn id="12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29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27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298" fill="hold">
                      <p:stCondLst>
                        <p:cond delay="indefinite"/>
                      </p:stCondLst>
                      <p:childTnLst>
                        <p:par>
                          <p:cTn id="1299" fill="hold">
                            <p:stCondLst>
                              <p:cond delay="0"/>
                            </p:stCondLst>
                            <p:childTnLst>
                              <p:par>
                                <p:cTn id="130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30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30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303" fill="hold">
                      <p:stCondLst>
                        <p:cond delay="indefinite"/>
                      </p:stCondLst>
                      <p:childTnLst>
                        <p:par>
                          <p:cTn id="1304" fill="hold">
                            <p:stCondLst>
                              <p:cond delay="0"/>
                            </p:stCondLst>
                            <p:childTnLst>
                              <p:par>
                                <p:cTn id="13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30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28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308" fill="hold">
                      <p:stCondLst>
                        <p:cond delay="indefinite"/>
                      </p:stCondLst>
                      <p:childTnLst>
                        <p:par>
                          <p:cTn id="1309" fill="hold">
                            <p:stCondLst>
                              <p:cond delay="0"/>
                            </p:stCondLst>
                            <p:childTnLst>
                              <p:par>
                                <p:cTn id="131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31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33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313" fill="hold">
                      <p:stCondLst>
                        <p:cond delay="indefinite"/>
                      </p:stCondLst>
                      <p:childTnLst>
                        <p:par>
                          <p:cTn id="1314" fill="hold">
                            <p:stCondLst>
                              <p:cond delay="0"/>
                            </p:stCondLst>
                            <p:childTnLst>
                              <p:par>
                                <p:cTn id="13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Shape 1"/>
          <p:cNvSpPr txBox="1"/>
          <p:nvPr/>
        </p:nvSpPr>
        <p:spPr>
          <a:xfrm>
            <a:off x="228600" y="151920"/>
            <a:ext cx="8686800" cy="685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Example 5.1—Show that Two Samples of Carbon Dioxide Are Consistent with the Law of Constant Composition. 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69" name="CustomShape 2"/>
          <p:cNvSpPr/>
          <p:nvPr/>
        </p:nvSpPr>
        <p:spPr>
          <a:xfrm>
            <a:off x="2819520" y="5562720"/>
            <a:ext cx="5257800" cy="985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 fontScale="73000"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Since both samples have the same proportion of elements, carbon dioxide shows constant composition.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0" name="CustomShape 3"/>
          <p:cNvSpPr/>
          <p:nvPr/>
        </p:nvSpPr>
        <p:spPr>
          <a:xfrm>
            <a:off x="228600" y="5638680"/>
            <a:ext cx="2133720" cy="533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Compare: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" name="CustomShape 4"/>
          <p:cNvSpPr/>
          <p:nvPr/>
        </p:nvSpPr>
        <p:spPr>
          <a:xfrm>
            <a:off x="228600" y="3657600"/>
            <a:ext cx="2133720" cy="191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Solution: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2" name="CustomShape 5"/>
          <p:cNvSpPr/>
          <p:nvPr/>
        </p:nvSpPr>
        <p:spPr>
          <a:xfrm>
            <a:off x="2347920" y="2708280"/>
            <a:ext cx="6629400" cy="990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ctr">
              <a:spcBef>
                <a:spcPts val="11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spcBef>
                <a:spcPts val="7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composition = mass O : mass C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3" name="CustomShape 6"/>
          <p:cNvSpPr/>
          <p:nvPr/>
        </p:nvSpPr>
        <p:spPr>
          <a:xfrm>
            <a:off x="228600" y="2286000"/>
            <a:ext cx="2133720" cy="150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Solution Map: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Relationships: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4" name="CustomShape 7"/>
          <p:cNvSpPr/>
          <p:nvPr/>
        </p:nvSpPr>
        <p:spPr>
          <a:xfrm>
            <a:off x="2362320" y="990720"/>
            <a:ext cx="6629400" cy="91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 fontScale="61000"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Sample 1: 4.8 g O, 1.8 g C;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Sample 2: 17.1 g O, 6.4 g C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2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proportion O:C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5" name="CustomShape 8"/>
          <p:cNvSpPr/>
          <p:nvPr/>
        </p:nvSpPr>
        <p:spPr>
          <a:xfrm>
            <a:off x="228600" y="990720"/>
            <a:ext cx="2133720" cy="91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 fontScale="61000"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Given: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spcBef>
                <a:spcPts val="2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Find: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Line 9"/>
          <p:cNvSpPr/>
          <p:nvPr/>
        </p:nvSpPr>
        <p:spPr>
          <a:xfrm>
            <a:off x="228600" y="990720"/>
            <a:ext cx="8763120" cy="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7" name="Line 10"/>
          <p:cNvSpPr/>
          <p:nvPr/>
        </p:nvSpPr>
        <p:spPr>
          <a:xfrm>
            <a:off x="257040" y="2274840"/>
            <a:ext cx="8763120" cy="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8" name="Line 11"/>
          <p:cNvSpPr/>
          <p:nvPr/>
        </p:nvSpPr>
        <p:spPr>
          <a:xfrm>
            <a:off x="228600" y="6697800"/>
            <a:ext cx="8763120" cy="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9" name="Line 12"/>
          <p:cNvSpPr/>
          <p:nvPr/>
        </p:nvSpPr>
        <p:spPr>
          <a:xfrm>
            <a:off x="228600" y="990720"/>
            <a:ext cx="0" cy="570708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0" name="Line 13"/>
          <p:cNvSpPr/>
          <p:nvPr/>
        </p:nvSpPr>
        <p:spPr>
          <a:xfrm>
            <a:off x="2362320" y="990720"/>
            <a:ext cx="0" cy="570708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1" name="Line 14"/>
          <p:cNvSpPr/>
          <p:nvPr/>
        </p:nvSpPr>
        <p:spPr>
          <a:xfrm>
            <a:off x="8991720" y="990720"/>
            <a:ext cx="0" cy="570708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2" name="Line 15"/>
          <p:cNvSpPr/>
          <p:nvPr/>
        </p:nvSpPr>
        <p:spPr>
          <a:xfrm>
            <a:off x="214200" y="3659040"/>
            <a:ext cx="8763120" cy="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3" name="Line 16"/>
          <p:cNvSpPr/>
          <p:nvPr/>
        </p:nvSpPr>
        <p:spPr>
          <a:xfrm>
            <a:off x="228600" y="5618160"/>
            <a:ext cx="8763120" cy="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84" name="Group 17"/>
          <p:cNvGrpSpPr/>
          <p:nvPr/>
        </p:nvGrpSpPr>
        <p:grpSpPr>
          <a:xfrm>
            <a:off x="2743200" y="2362320"/>
            <a:ext cx="6172200" cy="761760"/>
            <a:chOff x="2743200" y="2362320"/>
            <a:chExt cx="6172200" cy="761760"/>
          </a:xfrm>
        </p:grpSpPr>
        <p:sp>
          <p:nvSpPr>
            <p:cNvPr id="85" name="CustomShape 18"/>
            <p:cNvSpPr/>
            <p:nvPr/>
          </p:nvSpPr>
          <p:spPr>
            <a:xfrm>
              <a:off x="5791320" y="2362320"/>
              <a:ext cx="3124080" cy="761760"/>
            </a:xfrm>
            <a:custGeom>
              <a:avLst/>
              <a:gdLst/>
              <a:ahLst/>
              <a:rect l="0" t="0" r="r" b="b"/>
              <a:pathLst>
                <a:path w="8680" h="2118">
                  <a:moveTo>
                    <a:pt x="529" y="0"/>
                  </a:moveTo>
                  <a:lnTo>
                    <a:pt x="529" y="0"/>
                  </a:lnTo>
                  <a:cubicBezTo>
                    <a:pt x="436" y="0"/>
                    <a:pt x="345" y="24"/>
                    <a:pt x="265" y="71"/>
                  </a:cubicBezTo>
                  <a:cubicBezTo>
                    <a:pt x="184" y="117"/>
                    <a:pt x="117" y="184"/>
                    <a:pt x="71" y="265"/>
                  </a:cubicBezTo>
                  <a:cubicBezTo>
                    <a:pt x="24" y="345"/>
                    <a:pt x="0" y="436"/>
                    <a:pt x="0" y="529"/>
                  </a:cubicBezTo>
                  <a:lnTo>
                    <a:pt x="0" y="1587"/>
                  </a:lnTo>
                  <a:lnTo>
                    <a:pt x="0" y="1588"/>
                  </a:lnTo>
                  <a:cubicBezTo>
                    <a:pt x="0" y="1681"/>
                    <a:pt x="24" y="1772"/>
                    <a:pt x="71" y="1852"/>
                  </a:cubicBezTo>
                  <a:cubicBezTo>
                    <a:pt x="117" y="1933"/>
                    <a:pt x="184" y="2000"/>
                    <a:pt x="265" y="2046"/>
                  </a:cubicBezTo>
                  <a:cubicBezTo>
                    <a:pt x="345" y="2093"/>
                    <a:pt x="436" y="2117"/>
                    <a:pt x="529" y="2117"/>
                  </a:cubicBezTo>
                  <a:lnTo>
                    <a:pt x="8149" y="2117"/>
                  </a:lnTo>
                  <a:lnTo>
                    <a:pt x="8150" y="2117"/>
                  </a:lnTo>
                  <a:cubicBezTo>
                    <a:pt x="8243" y="2117"/>
                    <a:pt x="8334" y="2093"/>
                    <a:pt x="8414" y="2046"/>
                  </a:cubicBezTo>
                  <a:cubicBezTo>
                    <a:pt x="8495" y="2000"/>
                    <a:pt x="8562" y="1933"/>
                    <a:pt x="8608" y="1852"/>
                  </a:cubicBezTo>
                  <a:cubicBezTo>
                    <a:pt x="8655" y="1772"/>
                    <a:pt x="8679" y="1681"/>
                    <a:pt x="8679" y="1588"/>
                  </a:cubicBezTo>
                  <a:lnTo>
                    <a:pt x="8679" y="529"/>
                  </a:lnTo>
                  <a:lnTo>
                    <a:pt x="8679" y="529"/>
                  </a:lnTo>
                  <a:lnTo>
                    <a:pt x="8679" y="529"/>
                  </a:lnTo>
                  <a:cubicBezTo>
                    <a:pt x="8679" y="436"/>
                    <a:pt x="8655" y="345"/>
                    <a:pt x="8608" y="265"/>
                  </a:cubicBezTo>
                  <a:cubicBezTo>
                    <a:pt x="8562" y="184"/>
                    <a:pt x="8495" y="117"/>
                    <a:pt x="8414" y="71"/>
                  </a:cubicBezTo>
                  <a:cubicBezTo>
                    <a:pt x="8334" y="24"/>
                    <a:pt x="8243" y="0"/>
                    <a:pt x="8150" y="0"/>
                  </a:cubicBezTo>
                  <a:lnTo>
                    <a:pt x="529" y="0"/>
                  </a:lnTo>
                </a:path>
              </a:pathLst>
            </a:custGeom>
            <a:solidFill>
              <a:srgbClr val="ffcc66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6600cc"/>
                  </a:solidFill>
                  <a:latin typeface="Times New Roman"/>
                </a:rPr>
                <a:t>compound composition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86" name="CustomShape 19"/>
            <p:cNvSpPr/>
            <p:nvPr/>
          </p:nvSpPr>
          <p:spPr>
            <a:xfrm>
              <a:off x="5029200" y="2666520"/>
              <a:ext cx="601560" cy="128880"/>
            </a:xfrm>
            <a:custGeom>
              <a:avLst/>
              <a:gdLst/>
              <a:ahLst/>
              <a:rect l="0" t="0" r="r" b="b"/>
              <a:pathLst>
                <a:path w="1673" h="359">
                  <a:moveTo>
                    <a:pt x="0" y="269"/>
                  </a:moveTo>
                  <a:lnTo>
                    <a:pt x="1254" y="269"/>
                  </a:lnTo>
                  <a:lnTo>
                    <a:pt x="1254" y="358"/>
                  </a:lnTo>
                  <a:lnTo>
                    <a:pt x="1672" y="179"/>
                  </a:lnTo>
                  <a:lnTo>
                    <a:pt x="1254" y="0"/>
                  </a:lnTo>
                  <a:lnTo>
                    <a:pt x="1254" y="89"/>
                  </a:lnTo>
                  <a:lnTo>
                    <a:pt x="0" y="89"/>
                  </a:lnTo>
                  <a:lnTo>
                    <a:pt x="0" y="269"/>
                  </a:lnTo>
                </a:path>
              </a:pathLst>
            </a:custGeom>
            <a:solidFill>
              <a:srgbClr val="ffcc66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7" name="CustomShape 20"/>
            <p:cNvSpPr/>
            <p:nvPr/>
          </p:nvSpPr>
          <p:spPr>
            <a:xfrm>
              <a:off x="2743200" y="2362320"/>
              <a:ext cx="2209680" cy="685800"/>
            </a:xfrm>
            <a:custGeom>
              <a:avLst/>
              <a:gdLst/>
              <a:ahLst/>
              <a:rect l="0" t="0" r="r" b="b"/>
              <a:pathLst>
                <a:path w="6140" h="1907">
                  <a:moveTo>
                    <a:pt x="476" y="0"/>
                  </a:moveTo>
                  <a:lnTo>
                    <a:pt x="477" y="0"/>
                  </a:lnTo>
                  <a:cubicBezTo>
                    <a:pt x="393" y="0"/>
                    <a:pt x="311" y="22"/>
                    <a:pt x="238" y="64"/>
                  </a:cubicBezTo>
                  <a:cubicBezTo>
                    <a:pt x="166" y="106"/>
                    <a:pt x="106" y="166"/>
                    <a:pt x="64" y="238"/>
                  </a:cubicBezTo>
                  <a:cubicBezTo>
                    <a:pt x="22" y="311"/>
                    <a:pt x="0" y="393"/>
                    <a:pt x="0" y="477"/>
                  </a:cubicBezTo>
                  <a:lnTo>
                    <a:pt x="0" y="1429"/>
                  </a:lnTo>
                  <a:lnTo>
                    <a:pt x="0" y="1430"/>
                  </a:lnTo>
                  <a:cubicBezTo>
                    <a:pt x="0" y="1513"/>
                    <a:pt x="22" y="1595"/>
                    <a:pt x="64" y="1668"/>
                  </a:cubicBezTo>
                  <a:cubicBezTo>
                    <a:pt x="106" y="1740"/>
                    <a:pt x="166" y="1800"/>
                    <a:pt x="238" y="1842"/>
                  </a:cubicBezTo>
                  <a:cubicBezTo>
                    <a:pt x="311" y="1884"/>
                    <a:pt x="393" y="1906"/>
                    <a:pt x="477" y="1906"/>
                  </a:cubicBezTo>
                  <a:lnTo>
                    <a:pt x="5662" y="1906"/>
                  </a:lnTo>
                  <a:lnTo>
                    <a:pt x="5663" y="1906"/>
                  </a:lnTo>
                  <a:cubicBezTo>
                    <a:pt x="5746" y="1906"/>
                    <a:pt x="5828" y="1884"/>
                    <a:pt x="5901" y="1842"/>
                  </a:cubicBezTo>
                  <a:cubicBezTo>
                    <a:pt x="5973" y="1800"/>
                    <a:pt x="6033" y="1740"/>
                    <a:pt x="6075" y="1668"/>
                  </a:cubicBezTo>
                  <a:cubicBezTo>
                    <a:pt x="6117" y="1595"/>
                    <a:pt x="6139" y="1513"/>
                    <a:pt x="6139" y="1430"/>
                  </a:cubicBezTo>
                  <a:lnTo>
                    <a:pt x="6138" y="476"/>
                  </a:lnTo>
                  <a:lnTo>
                    <a:pt x="6139" y="477"/>
                  </a:lnTo>
                  <a:lnTo>
                    <a:pt x="6139" y="477"/>
                  </a:lnTo>
                  <a:cubicBezTo>
                    <a:pt x="6139" y="393"/>
                    <a:pt x="6117" y="311"/>
                    <a:pt x="6075" y="238"/>
                  </a:cubicBezTo>
                  <a:cubicBezTo>
                    <a:pt x="6033" y="166"/>
                    <a:pt x="5973" y="106"/>
                    <a:pt x="5901" y="64"/>
                  </a:cubicBezTo>
                  <a:cubicBezTo>
                    <a:pt x="5828" y="22"/>
                    <a:pt x="5746" y="0"/>
                    <a:pt x="5663" y="0"/>
                  </a:cubicBezTo>
                  <a:lnTo>
                    <a:pt x="476" y="0"/>
                  </a:lnTo>
                </a:path>
              </a:pathLst>
            </a:custGeom>
            <a:solidFill>
              <a:srgbClr val="ffcc66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6600cc"/>
                  </a:solidFill>
                  <a:latin typeface="Times New Roman"/>
                </a:rPr>
                <a:t>element masses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88" name="Formula 21"/>
              <p:cNvSpPr txBox="1"/>
              <p:nvPr/>
            </p:nvSpPr>
            <p:spPr>
              <a:xfrm>
                <a:off x="2895480" y="3962520"/>
                <a:ext cx="2032200" cy="1557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eqArr>
                      <m:e>
                        <m:r>
                          <m:rPr>
                            <m:lit/>
                            <m:nor/>
                          </m:rPr>
                          <m:t xml:space="preserve">Sample 1</m:t>
                        </m:r>
                      </m:e>
                      <m:e>
                        <m:f>
                          <m:num>
                            <m:r>
                              <m:t xml:space="preserve">4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8 g O</m:t>
                            </m:r>
                          </m:num>
                          <m:den>
                            <m:r>
                              <m:t xml:space="preserve">1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8 g C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rPr>
                            <m:lit/>
                            <m:nor/>
                          </m:rPr>
                          <m:t xml:space="preserve"> 2</m:t>
                        </m:r>
                        <m:r>
                          <m:rPr>
                            <m:lit/>
                            <m:nor/>
                          </m:rPr>
                          <m:t xml:space="preserve">.</m:t>
                        </m:r>
                        <m:r>
                          <m:t xml:space="preserve">7</m:t>
                        </m:r>
                      </m:e>
                    </m:eqAr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89" name="Formula 22"/>
              <p:cNvSpPr txBox="1"/>
              <p:nvPr/>
            </p:nvSpPr>
            <p:spPr>
              <a:xfrm>
                <a:off x="6195960" y="3962520"/>
                <a:ext cx="2138400" cy="1557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eqArr>
                      <m:e>
                        <m:r>
                          <m:rPr>
                            <m:lit/>
                            <m:nor/>
                          </m:rPr>
                          <m:t xml:space="preserve">Sample 2</m:t>
                        </m:r>
                      </m:e>
                      <m:e>
                        <m:f>
                          <m:num>
                            <m:r>
                              <m:rPr>
                                <m:lit/>
                                <m:nor/>
                              </m:rPr>
                              <m:t xml:space="preserve">17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1 g O</m:t>
                            </m:r>
                          </m:num>
                          <m:den>
                            <m:r>
                              <m:t xml:space="preserve">6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4 g C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rPr>
                            <m:lit/>
                            <m:nor/>
                          </m:rPr>
                          <m:t xml:space="preserve"> 2</m:t>
                        </m:r>
                        <m:r>
                          <m:rPr>
                            <m:lit/>
                            <m:nor/>
                          </m:rPr>
                          <m:t xml:space="preserve">.</m:t>
                        </m:r>
                        <m:r>
                          <m:t xml:space="preserve">7</m:t>
                        </m:r>
                      </m:e>
                    </m:eqArr>
                  </m:oMath>
                </a14:m>
              </a:p>
            </p:txBody>
          </p:sp>
        </mc:Choice>
        <mc:Fallback/>
      </mc:AlternateContent>
    </p:spTree>
  </p:cSld>
  <p:transition>
    <p:fade thruBlk="true"/>
  </p:transition>
  <p:timing>
    <p:tnLst>
      <p:par>
        <p:cTn id="87" dur="indefinite" restart="never" nodeType="tmRoot">
          <p:childTnLst>
            <p:seq>
              <p:cTn id="88" dur="indefinite" nodeType="mainSeq">
                <p:childTnLst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3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7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2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TextShape 1"/>
          <p:cNvSpPr txBox="1"/>
          <p:nvPr/>
        </p:nvSpPr>
        <p:spPr>
          <a:xfrm>
            <a:off x="457200" y="60912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Compounds Made from the Following Ions?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35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Aluminum ion with a sulfate 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Chromium(II) with hydrogencarbonate.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317" dur="indefinite" restart="never" nodeType="tmRoot">
          <p:childTnLst>
            <p:seq>
              <p:cTn id="1318" dur="indefinite" nodeType="mainSeq">
                <p:childTnLst>
                  <p:par>
                    <p:cTn id="1319" fill="hold">
                      <p:stCondLst>
                        <p:cond delay="indefinite"/>
                      </p:stCondLst>
                      <p:childTnLst>
                        <p:par>
                          <p:cTn id="1320" fill="hold">
                            <p:stCondLst>
                              <p:cond delay="0"/>
                            </p:stCondLst>
                            <p:childTnLst>
                              <p:par>
                                <p:cTn id="132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23" dur="500"/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4" fill="hold">
                      <p:stCondLst>
                        <p:cond delay="indefinite"/>
                      </p:stCondLst>
                      <p:childTnLst>
                        <p:par>
                          <p:cTn id="1325" fill="hold">
                            <p:stCondLst>
                              <p:cond delay="0"/>
                            </p:stCondLst>
                            <p:childTnLst>
                              <p:par>
                                <p:cTn id="132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28" dur="500"/>
                                        <p:tgtEl>
                                          <p:spTgt spid="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Compounds Made from the Following Ions?, Continued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37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spcBef>
                <a:spcPts val="79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Al</a:t>
            </a:r>
            <a:r>
              <a:rPr b="0" lang="en-US" sz="3200" spc="-1" strike="noStrike" baseline="50000">
                <a:solidFill>
                  <a:srgbClr val="ff0000"/>
                </a:solidFill>
                <a:latin typeface="Times New Roman"/>
              </a:rPr>
              <a:t>+3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SO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4</a:t>
            </a:r>
            <a:r>
              <a:rPr b="0" lang="en-US" sz="3200" spc="-1" strike="noStrike" baseline="50000">
                <a:solidFill>
                  <a:srgbClr val="ff0000"/>
                </a:solidFill>
                <a:latin typeface="Times New Roman"/>
              </a:rPr>
              <a:t>2-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(SO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Cr</a:t>
            </a:r>
            <a:r>
              <a:rPr b="0" lang="en-US" sz="3200" spc="-1" strike="noStrike" baseline="50000">
                <a:solidFill>
                  <a:srgbClr val="ff0000"/>
                </a:solidFill>
                <a:latin typeface="Times New Roman"/>
              </a:rPr>
              <a:t>+2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HCO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3</a:t>
            </a:r>
            <a:r>
              <a:rPr b="0" lang="en-US" sz="3310" spc="-1" strike="noStrike" baseline="50000">
                <a:solidFill>
                  <a:srgbClr val="ff0000"/>
                </a:solidFill>
                <a:latin typeface="Times New Roman"/>
              </a:rPr>
              <a:t>-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	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       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Cr(HCO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  <a:ea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329" dur="indefinite" restart="never" nodeType="tmRoot">
          <p:childTnLst>
            <p:seq>
              <p:cTn id="1330" dur="indefinite" nodeType="mainSeq">
                <p:childTnLst>
                  <p:par>
                    <p:cTn id="1331" fill="hold">
                      <p:stCondLst>
                        <p:cond delay="indefinite"/>
                      </p:stCondLst>
                      <p:childTnLst>
                        <p:par>
                          <p:cTn id="1332" fill="hold">
                            <p:stCondLst>
                              <p:cond delay="0"/>
                            </p:stCondLst>
                            <p:childTnLst>
                              <p:par>
                                <p:cTn id="133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35" dur="500"/>
                                        <p:tgtEl>
                                          <p:spTgt spid="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6" fill="hold">
                      <p:stCondLst>
                        <p:cond delay="indefinite"/>
                      </p:stCondLst>
                      <p:childTnLst>
                        <p:par>
                          <p:cTn id="1337" fill="hold">
                            <p:stCondLst>
                              <p:cond delay="0"/>
                            </p:stCondLst>
                            <p:childTnLst>
                              <p:par>
                                <p:cTn id="133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40" dur="500"/>
                                        <p:tgtEl>
                                          <p:spTgt spid="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TextShape 1"/>
          <p:cNvSpPr txBox="1"/>
          <p:nvPr/>
        </p:nvSpPr>
        <p:spPr>
          <a:xfrm>
            <a:off x="685800" y="177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Patterns for Polyatomic 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39" name="TextShape 2"/>
          <p:cNvSpPr txBox="1"/>
          <p:nvPr/>
        </p:nvSpPr>
        <p:spPr>
          <a:xfrm>
            <a:off x="457200" y="1392120"/>
            <a:ext cx="8229600" cy="464292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lnSpc>
                <a:spcPct val="100000"/>
              </a:lnSpc>
              <a:spcBef>
                <a:spcPts val="1083"/>
              </a:spcBef>
              <a:spcAft>
                <a:spcPts val="283"/>
              </a:spcAft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Elements in the same column form similar polyatomic ions.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lnSpc>
                <a:spcPct val="100000"/>
              </a:lnSpc>
              <a:spcBef>
                <a:spcPts val="981"/>
              </a:spcBef>
              <a:spcAft>
                <a:spcPts val="283"/>
              </a:spcAft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Same number of Os and same charge.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100000"/>
              </a:lnSpc>
              <a:spcBef>
                <a:spcPts val="981"/>
              </a:spcBef>
              <a:spcAft>
                <a:spcPts val="283"/>
              </a:spcAft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ClO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  <a:ea typeface="Noto Sans CJK SC"/>
              </a:rPr>
              <a:t>3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  <a:ea typeface="Noto Sans CJK SC"/>
              </a:rPr>
              <a:t>-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  <a:ea typeface="Noto Sans CJK SC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= chlorate 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 BrO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  <a:ea typeface="Noto Sans CJK SC"/>
              </a:rPr>
              <a:t>3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  <a:ea typeface="Noto Sans CJK SC"/>
              </a:rPr>
              <a:t>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 = bromate.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100000"/>
              </a:lnSpc>
              <a:spcBef>
                <a:spcPts val="1083"/>
              </a:spcBef>
              <a:spcAft>
                <a:spcPts val="283"/>
              </a:spcAft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If the polyatomic ion starts with H, the name adds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hydrogen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- prefix before it and 1is added to the charge.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100000"/>
              </a:lnSpc>
              <a:spcBef>
                <a:spcPts val="981"/>
              </a:spcBef>
              <a:spcAft>
                <a:spcPts val="283"/>
              </a:spcAft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CO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  <a:ea typeface="Noto Sans CJK SC"/>
              </a:rPr>
              <a:t>3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  <a:ea typeface="Noto Sans CJK SC"/>
              </a:rPr>
              <a:t>2-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 = carbonate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 HCO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  <a:ea typeface="Noto Sans CJK SC"/>
              </a:rPr>
              <a:t>3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  <a:ea typeface="Noto Sans CJK SC"/>
              </a:rPr>
              <a:t>-1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 = hydrogencarbonate.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341" dur="indefinite" restart="never" nodeType="tmRoot">
          <p:childTnLst>
            <p:seq>
              <p:cTn id="1342" dur="indefinite" nodeType="mainSeq">
                <p:childTnLst>
                  <p:par>
                    <p:cTn id="1343" fill="hold">
                      <p:stCondLst>
                        <p:cond delay="indefinite"/>
                      </p:stCondLst>
                      <p:childTnLst>
                        <p:par>
                          <p:cTn id="1344" fill="hold">
                            <p:stCondLst>
                              <p:cond delay="0"/>
                            </p:stCondLst>
                            <p:childTnLst>
                              <p:par>
                                <p:cTn id="134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47" dur="500"/>
                                        <p:tgtEl>
                                          <p:spTgt spid="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50" dur="500"/>
                                        <p:tgtEl>
                                          <p:spTgt spid="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53" dur="500"/>
                                        <p:tgtEl>
                                          <p:spTgt spid="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4" fill="hold">
                      <p:stCondLst>
                        <p:cond delay="indefinite"/>
                      </p:stCondLst>
                      <p:childTnLst>
                        <p:par>
                          <p:cTn id="1355" fill="hold">
                            <p:stCondLst>
                              <p:cond delay="0"/>
                            </p:stCondLst>
                            <p:childTnLst>
                              <p:par>
                                <p:cTn id="135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58" dur="500"/>
                                        <p:tgtEl>
                                          <p:spTgt spid="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61" dur="500"/>
                                        <p:tgtEl>
                                          <p:spTgt spid="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TextShape 1"/>
          <p:cNvSpPr txBox="1"/>
          <p:nvPr/>
        </p:nvSpPr>
        <p:spPr>
          <a:xfrm>
            <a:off x="762120" y="380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Periodic Pattern of Polyatomic Ions</a:t>
            </a:r>
            <a:br/>
            <a:r>
              <a:rPr b="1" i="1" lang="en-US" sz="4000" spc="-1" strike="noStrike">
                <a:solidFill>
                  <a:srgbClr val="9900ff"/>
                </a:solidFill>
                <a:latin typeface="Times New Roman"/>
              </a:rPr>
              <a:t>-ate</a:t>
            </a:r>
            <a:r>
              <a:rPr b="1" lang="en-US" sz="4000" spc="-1" strike="noStrike">
                <a:solidFill>
                  <a:srgbClr val="9900ff"/>
                </a:solidFill>
                <a:latin typeface="Times New Roman"/>
              </a:rPr>
              <a:t> </a:t>
            </a:r>
            <a:r>
              <a:rPr b="0" lang="en-US" sz="4000" spc="-1" strike="noStrike">
                <a:solidFill>
                  <a:srgbClr val="9900ff"/>
                </a:solidFill>
                <a:latin typeface="Times New Roman"/>
              </a:rPr>
              <a:t>Groups</a:t>
            </a:r>
            <a:endParaRPr b="0" lang="en-US" sz="4000" spc="-1" strike="noStrike">
              <a:solidFill>
                <a:srgbClr val="9900ff"/>
              </a:solidFill>
              <a:latin typeface="Times New Roman"/>
            </a:endParaRPr>
          </a:p>
        </p:txBody>
      </p:sp>
      <p:grpSp>
        <p:nvGrpSpPr>
          <p:cNvPr id="441" name="Group 2"/>
          <p:cNvGrpSpPr/>
          <p:nvPr/>
        </p:nvGrpSpPr>
        <p:grpSpPr>
          <a:xfrm>
            <a:off x="775800" y="2422440"/>
            <a:ext cx="1140480" cy="708480"/>
            <a:chOff x="775800" y="2422440"/>
            <a:chExt cx="1140480" cy="708480"/>
          </a:xfrm>
        </p:grpSpPr>
        <p:sp>
          <p:nvSpPr>
            <p:cNvPr id="442" name="CustomShape 3"/>
            <p:cNvSpPr/>
            <p:nvPr/>
          </p:nvSpPr>
          <p:spPr>
            <a:xfrm>
              <a:off x="775800" y="2535120"/>
              <a:ext cx="76968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3200" spc="-1" strike="noStrike">
                  <a:solidFill>
                    <a:srgbClr val="ff0000"/>
                  </a:solidFill>
                  <a:latin typeface="Times New Roman"/>
                </a:rPr>
                <a:t>BO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3" name="CustomShape 4"/>
            <p:cNvSpPr/>
            <p:nvPr/>
          </p:nvSpPr>
          <p:spPr>
            <a:xfrm>
              <a:off x="1364760" y="270684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4" name="CustomShape 5"/>
            <p:cNvSpPr/>
            <p:nvPr/>
          </p:nvSpPr>
          <p:spPr>
            <a:xfrm>
              <a:off x="1501560" y="242244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-3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45" name="Group 6"/>
          <p:cNvGrpSpPr/>
          <p:nvPr/>
        </p:nvGrpSpPr>
        <p:grpSpPr>
          <a:xfrm>
            <a:off x="4059720" y="2406600"/>
            <a:ext cx="1163520" cy="708480"/>
            <a:chOff x="4059720" y="2406600"/>
            <a:chExt cx="1163520" cy="708480"/>
          </a:xfrm>
        </p:grpSpPr>
        <p:sp>
          <p:nvSpPr>
            <p:cNvPr id="446" name="CustomShape 7"/>
            <p:cNvSpPr/>
            <p:nvPr/>
          </p:nvSpPr>
          <p:spPr>
            <a:xfrm>
              <a:off x="4059720" y="2519280"/>
              <a:ext cx="79272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3200" spc="-1" strike="noStrike">
                  <a:solidFill>
                    <a:srgbClr val="ff0000"/>
                  </a:solidFill>
                  <a:latin typeface="Times New Roman"/>
                </a:rPr>
                <a:t>NO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7" name="CustomShape 8"/>
            <p:cNvSpPr/>
            <p:nvPr/>
          </p:nvSpPr>
          <p:spPr>
            <a:xfrm>
              <a:off x="4671360" y="269100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8" name="CustomShape 9"/>
            <p:cNvSpPr/>
            <p:nvPr/>
          </p:nvSpPr>
          <p:spPr>
            <a:xfrm>
              <a:off x="4808520" y="240660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-1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49" name="Group 10"/>
          <p:cNvGrpSpPr/>
          <p:nvPr/>
        </p:nvGrpSpPr>
        <p:grpSpPr>
          <a:xfrm>
            <a:off x="2404440" y="3139920"/>
            <a:ext cx="1183320" cy="708120"/>
            <a:chOff x="2404440" y="3139920"/>
            <a:chExt cx="1183320" cy="708120"/>
          </a:xfrm>
        </p:grpSpPr>
        <p:sp>
          <p:nvSpPr>
            <p:cNvPr id="450" name="CustomShape 11"/>
            <p:cNvSpPr/>
            <p:nvPr/>
          </p:nvSpPr>
          <p:spPr>
            <a:xfrm>
              <a:off x="2404440" y="3258720"/>
              <a:ext cx="81396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9900ff"/>
                  </a:solidFill>
                  <a:latin typeface="Times New Roman"/>
                </a:rPr>
                <a:t>SiO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51" name="CustomShape 12"/>
            <p:cNvSpPr/>
            <p:nvPr/>
          </p:nvSpPr>
          <p:spPr>
            <a:xfrm>
              <a:off x="3036240" y="342396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52" name="CustomShape 13"/>
            <p:cNvSpPr/>
            <p:nvPr/>
          </p:nvSpPr>
          <p:spPr>
            <a:xfrm>
              <a:off x="3173040" y="313992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-2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53" name="Group 14"/>
          <p:cNvGrpSpPr/>
          <p:nvPr/>
        </p:nvGrpSpPr>
        <p:grpSpPr>
          <a:xfrm>
            <a:off x="4082040" y="3146400"/>
            <a:ext cx="1118520" cy="708480"/>
            <a:chOff x="4082040" y="3146400"/>
            <a:chExt cx="1118520" cy="708480"/>
          </a:xfrm>
        </p:grpSpPr>
        <p:sp>
          <p:nvSpPr>
            <p:cNvPr id="454" name="CustomShape 15"/>
            <p:cNvSpPr/>
            <p:nvPr/>
          </p:nvSpPr>
          <p:spPr>
            <a:xfrm>
              <a:off x="4082040" y="3259080"/>
              <a:ext cx="74700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3200" spc="-1" strike="noStrike">
                  <a:solidFill>
                    <a:srgbClr val="ff0000"/>
                  </a:solidFill>
                  <a:latin typeface="Times New Roman"/>
                </a:rPr>
                <a:t>PO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55" name="CustomShape 16"/>
            <p:cNvSpPr/>
            <p:nvPr/>
          </p:nvSpPr>
          <p:spPr>
            <a:xfrm>
              <a:off x="4647600" y="343080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4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56" name="CustomShape 17"/>
            <p:cNvSpPr/>
            <p:nvPr/>
          </p:nvSpPr>
          <p:spPr>
            <a:xfrm>
              <a:off x="4785840" y="314640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-3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57" name="Group 18"/>
          <p:cNvGrpSpPr/>
          <p:nvPr/>
        </p:nvGrpSpPr>
        <p:grpSpPr>
          <a:xfrm>
            <a:off x="5741280" y="3146400"/>
            <a:ext cx="1094760" cy="708480"/>
            <a:chOff x="5741280" y="3146400"/>
            <a:chExt cx="1094760" cy="708480"/>
          </a:xfrm>
        </p:grpSpPr>
        <p:sp>
          <p:nvSpPr>
            <p:cNvPr id="458" name="CustomShape 19"/>
            <p:cNvSpPr/>
            <p:nvPr/>
          </p:nvSpPr>
          <p:spPr>
            <a:xfrm>
              <a:off x="5741280" y="3259080"/>
              <a:ext cx="72396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3200" spc="-1" strike="noStrike">
                  <a:solidFill>
                    <a:srgbClr val="ff0000"/>
                  </a:solidFill>
                  <a:latin typeface="Times New Roman"/>
                </a:rPr>
                <a:t>SO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59" name="CustomShape 20"/>
            <p:cNvSpPr/>
            <p:nvPr/>
          </p:nvSpPr>
          <p:spPr>
            <a:xfrm>
              <a:off x="6282720" y="343080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4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0" name="CustomShape 21"/>
            <p:cNvSpPr/>
            <p:nvPr/>
          </p:nvSpPr>
          <p:spPr>
            <a:xfrm>
              <a:off x="6421320" y="314640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-2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61" name="Group 22"/>
          <p:cNvGrpSpPr/>
          <p:nvPr/>
        </p:nvGrpSpPr>
        <p:grpSpPr>
          <a:xfrm>
            <a:off x="7295040" y="3146400"/>
            <a:ext cx="1276200" cy="708480"/>
            <a:chOff x="7295040" y="3146400"/>
            <a:chExt cx="1276200" cy="708480"/>
          </a:xfrm>
        </p:grpSpPr>
        <p:sp>
          <p:nvSpPr>
            <p:cNvPr id="462" name="CustomShape 23"/>
            <p:cNvSpPr/>
            <p:nvPr/>
          </p:nvSpPr>
          <p:spPr>
            <a:xfrm>
              <a:off x="7295040" y="3259080"/>
              <a:ext cx="90540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3200" spc="-1" strike="noStrike">
                  <a:solidFill>
                    <a:srgbClr val="ff0000"/>
                  </a:solidFill>
                  <a:latin typeface="Times New Roman"/>
                </a:rPr>
                <a:t>ClO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3" name="CustomShape 24"/>
            <p:cNvSpPr/>
            <p:nvPr/>
          </p:nvSpPr>
          <p:spPr>
            <a:xfrm>
              <a:off x="8019720" y="343080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4" name="CustomShape 25"/>
            <p:cNvSpPr/>
            <p:nvPr/>
          </p:nvSpPr>
          <p:spPr>
            <a:xfrm>
              <a:off x="8156520" y="314640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-1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65" name="Group 26"/>
          <p:cNvGrpSpPr/>
          <p:nvPr/>
        </p:nvGrpSpPr>
        <p:grpSpPr>
          <a:xfrm>
            <a:off x="3993840" y="3879720"/>
            <a:ext cx="1297440" cy="709920"/>
            <a:chOff x="3993840" y="3879720"/>
            <a:chExt cx="1297440" cy="709920"/>
          </a:xfrm>
        </p:grpSpPr>
        <p:sp>
          <p:nvSpPr>
            <p:cNvPr id="466" name="CustomShape 27"/>
            <p:cNvSpPr/>
            <p:nvPr/>
          </p:nvSpPr>
          <p:spPr>
            <a:xfrm>
              <a:off x="3993840" y="3998880"/>
              <a:ext cx="92808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9900ff"/>
                  </a:solidFill>
                  <a:latin typeface="Times New Roman"/>
                </a:rPr>
                <a:t>AsO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7" name="CustomShape 28"/>
            <p:cNvSpPr/>
            <p:nvPr/>
          </p:nvSpPr>
          <p:spPr>
            <a:xfrm>
              <a:off x="4739760" y="416556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4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8" name="CustomShape 29"/>
            <p:cNvSpPr/>
            <p:nvPr/>
          </p:nvSpPr>
          <p:spPr>
            <a:xfrm>
              <a:off x="4876560" y="387972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-3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69" name="Group 30"/>
          <p:cNvGrpSpPr/>
          <p:nvPr/>
        </p:nvGrpSpPr>
        <p:grpSpPr>
          <a:xfrm>
            <a:off x="5662080" y="3879720"/>
            <a:ext cx="1253160" cy="709920"/>
            <a:chOff x="5662080" y="3879720"/>
            <a:chExt cx="1253160" cy="709920"/>
          </a:xfrm>
        </p:grpSpPr>
        <p:sp>
          <p:nvSpPr>
            <p:cNvPr id="470" name="CustomShape 31"/>
            <p:cNvSpPr/>
            <p:nvPr/>
          </p:nvSpPr>
          <p:spPr>
            <a:xfrm>
              <a:off x="5662080" y="3998880"/>
              <a:ext cx="88236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9900ff"/>
                  </a:solidFill>
                  <a:latin typeface="Times New Roman"/>
                </a:rPr>
                <a:t>SeO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71" name="CustomShape 32"/>
            <p:cNvSpPr/>
            <p:nvPr/>
          </p:nvSpPr>
          <p:spPr>
            <a:xfrm>
              <a:off x="6362280" y="416556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4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72" name="CustomShape 33"/>
            <p:cNvSpPr/>
            <p:nvPr/>
          </p:nvSpPr>
          <p:spPr>
            <a:xfrm>
              <a:off x="6500520" y="387972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-2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73" name="Group 34"/>
          <p:cNvGrpSpPr/>
          <p:nvPr/>
        </p:nvGrpSpPr>
        <p:grpSpPr>
          <a:xfrm>
            <a:off x="7306560" y="3879720"/>
            <a:ext cx="1253520" cy="709920"/>
            <a:chOff x="7306560" y="3879720"/>
            <a:chExt cx="1253520" cy="709920"/>
          </a:xfrm>
        </p:grpSpPr>
        <p:sp>
          <p:nvSpPr>
            <p:cNvPr id="474" name="CustomShape 35"/>
            <p:cNvSpPr/>
            <p:nvPr/>
          </p:nvSpPr>
          <p:spPr>
            <a:xfrm>
              <a:off x="7306560" y="3998880"/>
              <a:ext cx="88236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9900ff"/>
                  </a:solidFill>
                  <a:latin typeface="Times New Roman"/>
                </a:rPr>
                <a:t>BrO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75" name="CustomShape 36"/>
            <p:cNvSpPr/>
            <p:nvPr/>
          </p:nvSpPr>
          <p:spPr>
            <a:xfrm>
              <a:off x="8008560" y="416556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76" name="CustomShape 37"/>
            <p:cNvSpPr/>
            <p:nvPr/>
          </p:nvSpPr>
          <p:spPr>
            <a:xfrm>
              <a:off x="8145360" y="387972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-1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77" name="Group 38"/>
          <p:cNvGrpSpPr/>
          <p:nvPr/>
        </p:nvGrpSpPr>
        <p:grpSpPr>
          <a:xfrm>
            <a:off x="5648760" y="4621320"/>
            <a:ext cx="1276200" cy="707760"/>
            <a:chOff x="5648760" y="4621320"/>
            <a:chExt cx="1276200" cy="707760"/>
          </a:xfrm>
        </p:grpSpPr>
        <p:sp>
          <p:nvSpPr>
            <p:cNvPr id="478" name="CustomShape 39"/>
            <p:cNvSpPr/>
            <p:nvPr/>
          </p:nvSpPr>
          <p:spPr>
            <a:xfrm>
              <a:off x="5648760" y="4740120"/>
              <a:ext cx="90540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9900ff"/>
                  </a:solidFill>
                  <a:latin typeface="Times New Roman"/>
                </a:rPr>
                <a:t>TeO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79" name="CustomShape 40"/>
            <p:cNvSpPr/>
            <p:nvPr/>
          </p:nvSpPr>
          <p:spPr>
            <a:xfrm>
              <a:off x="6373440" y="490500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4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0" name="CustomShape 41"/>
            <p:cNvSpPr/>
            <p:nvPr/>
          </p:nvSpPr>
          <p:spPr>
            <a:xfrm>
              <a:off x="6510240" y="462132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-2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81" name="Group 42"/>
          <p:cNvGrpSpPr/>
          <p:nvPr/>
        </p:nvGrpSpPr>
        <p:grpSpPr>
          <a:xfrm>
            <a:off x="7443000" y="4621320"/>
            <a:ext cx="982080" cy="707760"/>
            <a:chOff x="7443000" y="4621320"/>
            <a:chExt cx="982080" cy="707760"/>
          </a:xfrm>
        </p:grpSpPr>
        <p:sp>
          <p:nvSpPr>
            <p:cNvPr id="482" name="CustomShape 43"/>
            <p:cNvSpPr/>
            <p:nvPr/>
          </p:nvSpPr>
          <p:spPr>
            <a:xfrm>
              <a:off x="7443000" y="4740120"/>
              <a:ext cx="61128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3200" spc="-1" strike="noStrike">
                  <a:solidFill>
                    <a:srgbClr val="9900ff"/>
                  </a:solidFill>
                  <a:latin typeface="Times New Roman"/>
                </a:rPr>
                <a:t>IO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3" name="CustomShape 44"/>
            <p:cNvSpPr/>
            <p:nvPr/>
          </p:nvSpPr>
          <p:spPr>
            <a:xfrm>
              <a:off x="7871760" y="490500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4" name="CustomShape 45"/>
            <p:cNvSpPr/>
            <p:nvPr/>
          </p:nvSpPr>
          <p:spPr>
            <a:xfrm>
              <a:off x="8010360" y="462132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200" spc="-1" strike="noStrike">
                  <a:solidFill>
                    <a:srgbClr val="9900ff"/>
                  </a:solidFill>
                  <a:latin typeface="Times New Roman"/>
                </a:rPr>
                <a:t>-1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485" name="Group 46"/>
          <p:cNvGrpSpPr/>
          <p:nvPr/>
        </p:nvGrpSpPr>
        <p:grpSpPr>
          <a:xfrm>
            <a:off x="2413440" y="2406600"/>
            <a:ext cx="1164960" cy="708480"/>
            <a:chOff x="2413440" y="2406600"/>
            <a:chExt cx="1164960" cy="708480"/>
          </a:xfrm>
        </p:grpSpPr>
        <p:sp>
          <p:nvSpPr>
            <p:cNvPr id="486" name="CustomShape 47"/>
            <p:cNvSpPr/>
            <p:nvPr/>
          </p:nvSpPr>
          <p:spPr>
            <a:xfrm>
              <a:off x="2413440" y="2519280"/>
              <a:ext cx="792720" cy="57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3200" spc="-1" strike="noStrike">
                  <a:solidFill>
                    <a:srgbClr val="ff0000"/>
                  </a:solidFill>
                  <a:latin typeface="Times New Roman"/>
                </a:rPr>
                <a:t>CO</a:t>
              </a:r>
              <a:endParaRPr b="0" lang="en-US" sz="3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7" name="CustomShape 48"/>
            <p:cNvSpPr/>
            <p:nvPr/>
          </p:nvSpPr>
          <p:spPr>
            <a:xfrm>
              <a:off x="3025440" y="2691000"/>
              <a:ext cx="32148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3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8" name="CustomShape 49"/>
            <p:cNvSpPr/>
            <p:nvPr/>
          </p:nvSpPr>
          <p:spPr>
            <a:xfrm>
              <a:off x="3163680" y="2406600"/>
              <a:ext cx="414720" cy="424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360" rIns="90360" tIns="44280" bIns="44280">
              <a:spAutoFit/>
            </a:bodyPr>
            <a:p>
              <a:pPr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1" lang="en-US" sz="2200" spc="-1" strike="noStrike">
                  <a:solidFill>
                    <a:srgbClr val="ff0000"/>
                  </a:solidFill>
                  <a:latin typeface="Times New Roman"/>
                </a:rPr>
                <a:t>-2</a:t>
              </a:r>
              <a:endParaRPr b="0" lang="en-US" sz="22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489" name="CustomShape 50"/>
          <p:cNvSpPr/>
          <p:nvPr/>
        </p:nvSpPr>
        <p:spPr>
          <a:xfrm>
            <a:off x="762840" y="1905120"/>
            <a:ext cx="737028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360" rIns="90360" tIns="44280" bIns="4428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3A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4A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         5A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       6A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    7A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Patterns for Polyatomic Ions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91" name="TextShape 2"/>
          <p:cNvSpPr txBox="1"/>
          <p:nvPr/>
        </p:nvSpPr>
        <p:spPr>
          <a:xfrm>
            <a:off x="685800" y="1143000"/>
            <a:ext cx="7772400" cy="502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7000"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-ate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Chlorate = ClO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-ate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ion + 1 O </a:t>
            </a:r>
            <a:r>
              <a:rPr b="0" lang="en-US" sz="3200" spc="-1" strike="noStrike">
                <a:solidFill>
                  <a:srgbClr val="000000"/>
                </a:solidFill>
                <a:latin typeface="Symbol"/>
                <a:ea typeface="Symbol"/>
              </a:rPr>
              <a:t>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same charge,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per-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prefix.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Perchlorate = ClO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-ate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ion – 1 O </a:t>
            </a:r>
            <a:r>
              <a:rPr b="0" lang="en-US" sz="3200" spc="-1" strike="noStrike">
                <a:solidFill>
                  <a:srgbClr val="000000"/>
                </a:solidFill>
                <a:latin typeface="Symbol"/>
                <a:ea typeface="Symbol"/>
              </a:rPr>
              <a:t>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same charge, -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suffix.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Chlorite = ClO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-ate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ion – 2 O </a:t>
            </a:r>
            <a:r>
              <a:rPr b="0" lang="en-US" sz="3200" spc="-1" strike="noStrike">
                <a:solidFill>
                  <a:srgbClr val="000000"/>
                </a:solidFill>
                <a:latin typeface="Symbol"/>
                <a:ea typeface="Symbol"/>
              </a:rPr>
              <a:t>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same charge,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hypo-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prefix, -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suffix.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Hypochlorite = ClO</a:t>
            </a:r>
            <a:r>
              <a:rPr b="0" lang="en-US" sz="2800" spc="-1" strike="noStrike" baseline="30000">
                <a:solidFill>
                  <a:srgbClr val="000000"/>
                </a:solidFill>
                <a:latin typeface="Times New Roman"/>
              </a:rPr>
              <a:t>-1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362" dur="indefinite" restart="never" nodeType="tmRoot">
          <p:childTnLst>
            <p:seq>
              <p:cTn id="1363" dur="indefinite" nodeType="mainSeq">
                <p:childTnLst>
                  <p:par>
                    <p:cTn id="1364" fill="hold">
                      <p:stCondLst>
                        <p:cond delay="indefinite"/>
                      </p:stCondLst>
                      <p:childTnLst>
                        <p:par>
                          <p:cTn id="1365" fill="hold">
                            <p:stCondLst>
                              <p:cond delay="0"/>
                            </p:stCondLst>
                            <p:childTnLst>
                              <p:par>
                                <p:cTn id="136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68" dur="500"/>
                                        <p:tgtEl>
                                          <p:spTgt spid="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71" dur="500"/>
                                        <p:tgtEl>
                                          <p:spTgt spid="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2" fill="hold">
                      <p:stCondLst>
                        <p:cond delay="indefinite"/>
                      </p:stCondLst>
                      <p:childTnLst>
                        <p:par>
                          <p:cTn id="1373" fill="hold">
                            <p:stCondLst>
                              <p:cond delay="0"/>
                            </p:stCondLst>
                            <p:childTnLst>
                              <p:par>
                                <p:cTn id="137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76" dur="500"/>
                                        <p:tgtEl>
                                          <p:spTgt spid="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79" dur="500"/>
                                        <p:tgtEl>
                                          <p:spTgt spid="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0" fill="hold">
                      <p:stCondLst>
                        <p:cond delay="indefinite"/>
                      </p:stCondLst>
                      <p:childTnLst>
                        <p:par>
                          <p:cTn id="1381" fill="hold">
                            <p:stCondLst>
                              <p:cond delay="0"/>
                            </p:stCondLst>
                            <p:childTnLst>
                              <p:par>
                                <p:cTn id="138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84" dur="500"/>
                                        <p:tgtEl>
                                          <p:spTgt spid="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87" dur="500"/>
                                        <p:tgtEl>
                                          <p:spTgt spid="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8" fill="hold">
                      <p:stCondLst>
                        <p:cond delay="indefinite"/>
                      </p:stCondLst>
                      <p:childTnLst>
                        <p:par>
                          <p:cTn id="1389" fill="hold">
                            <p:stCondLst>
                              <p:cond delay="0"/>
                            </p:stCondLst>
                            <p:childTnLst>
                              <p:par>
                                <p:cTn id="139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92" dur="500"/>
                                        <p:tgtEl>
                                          <p:spTgt spid="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95" dur="500"/>
                                        <p:tgtEl>
                                          <p:spTgt spid="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TextShape 1"/>
          <p:cNvSpPr txBox="1"/>
          <p:nvPr/>
        </p:nvSpPr>
        <p:spPr>
          <a:xfrm>
            <a:off x="0" y="15192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pc="-1" strike="noStrike">
                <a:solidFill>
                  <a:srgbClr val="9900ff"/>
                </a:solidFill>
                <a:latin typeface="Times New Roman"/>
              </a:rPr>
              <a:t>Example—Naming Ionic with Polyatomic Ion,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Na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4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93" name="TextShape 2"/>
          <p:cNvSpPr txBox="1"/>
          <p:nvPr/>
        </p:nvSpPr>
        <p:spPr>
          <a:xfrm>
            <a:off x="152280" y="1447920"/>
            <a:ext cx="8763120" cy="4876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7000"/>
          </a:bodyPr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Is it one of the common exceptions?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 algn="ctr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O, NH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CH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NaCl, C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11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No!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major class.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Na is a metal because it is on the left side of the periodic table.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is a polyatomic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10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Ionic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the subclass.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Compound has 3 elements </a:t>
            </a: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Ionic with polyatomic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Is the metal Type I or Type II?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Na is in Group 1, </a:t>
            </a: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Type I.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396" dur="indefinite" restart="never" nodeType="tmRoot">
          <p:childTnLst>
            <p:seq>
              <p:cTn id="1397" dur="indefinite" nodeType="mainSeq">
                <p:childTnLst>
                  <p:par>
                    <p:cTn id="1398" fill="hold">
                      <p:stCondLst>
                        <p:cond delay="indefinite"/>
                      </p:stCondLst>
                      <p:childTnLst>
                        <p:par>
                          <p:cTn id="1399" fill="hold">
                            <p:stCondLst>
                              <p:cond delay="0"/>
                            </p:stCondLst>
                            <p:childTnLst>
                              <p:par>
                                <p:cTn id="140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02" dur="500"/>
                                        <p:tgtEl>
                                          <p:spTgt spid="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3" fill="hold">
                      <p:stCondLst>
                        <p:cond delay="indefinite"/>
                      </p:stCondLst>
                      <p:childTnLst>
                        <p:par>
                          <p:cTn id="1404" fill="hold">
                            <p:stCondLst>
                              <p:cond delay="0"/>
                            </p:stCondLst>
                            <p:childTnLst>
                              <p:par>
                                <p:cTn id="140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07" dur="500"/>
                                        <p:tgtEl>
                                          <p:spTgt spid="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8" fill="hold">
                      <p:stCondLst>
                        <p:cond delay="indefinite"/>
                      </p:stCondLst>
                      <p:childTnLst>
                        <p:par>
                          <p:cTn id="1409" fill="hold">
                            <p:stCondLst>
                              <p:cond delay="0"/>
                            </p:stCondLst>
                            <p:childTnLst>
                              <p:par>
                                <p:cTn id="141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12" dur="500"/>
                                        <p:tgtEl>
                                          <p:spTgt spid="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15" dur="500"/>
                                        <p:tgtEl>
                                          <p:spTgt spid="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18" dur="500"/>
                                        <p:tgtEl>
                                          <p:spTgt spid="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21" dur="500"/>
                                        <p:tgtEl>
                                          <p:spTgt spid="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2" fill="hold">
                      <p:stCondLst>
                        <p:cond delay="indefinite"/>
                      </p:stCondLst>
                      <p:childTnLst>
                        <p:par>
                          <p:cTn id="1423" fill="hold">
                            <p:stCondLst>
                              <p:cond delay="0"/>
                            </p:stCondLst>
                            <p:childTnLst>
                              <p:par>
                                <p:cTn id="142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26" dur="500"/>
                                        <p:tgtEl>
                                          <p:spTgt spid="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29" dur="500"/>
                                        <p:tgtEl>
                                          <p:spTgt spid="4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0" fill="hold">
                      <p:stCondLst>
                        <p:cond delay="indefinite"/>
                      </p:stCondLst>
                      <p:childTnLst>
                        <p:par>
                          <p:cTn id="1431" fill="hold">
                            <p:stCondLst>
                              <p:cond delay="0"/>
                            </p:stCondLst>
                            <p:childTnLst>
                              <p:par>
                                <p:cTn id="143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34" dur="500"/>
                                        <p:tgtEl>
                                          <p:spTgt spid="4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37" dur="500"/>
                                        <p:tgtEl>
                                          <p:spTgt spid="4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extShape 1"/>
          <p:cNvSpPr txBox="1"/>
          <p:nvPr/>
        </p:nvSpPr>
        <p:spPr>
          <a:xfrm>
            <a:off x="685800" y="1676520"/>
            <a:ext cx="7772400" cy="4495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4000"/>
          </a:bodyPr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the 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Na = Na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(Group 1)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6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= SO</a:t>
            </a:r>
            <a:r>
              <a:rPr b="0" lang="en-US" sz="26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 (Polyatomic Table)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the cation.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Na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= sodium 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the anion.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6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= sulfate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name of the cation followed by the name of the anion.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sodium sulfate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5" name="TextShape 2"/>
          <p:cNvSpPr txBox="1"/>
          <p:nvPr/>
        </p:nvSpPr>
        <p:spPr>
          <a:xfrm>
            <a:off x="0" y="38052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pc="-1" strike="noStrike">
                <a:solidFill>
                  <a:srgbClr val="9900ff"/>
                </a:solidFill>
                <a:latin typeface="Times New Roman"/>
              </a:rPr>
              <a:t>Example—Naming Ionic with Polyatomic Ion,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Na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4 </a:t>
            </a:r>
            <a:r>
              <a:rPr b="0" lang="en-US" sz="3400" spc="-1" strike="noStrike">
                <a:solidFill>
                  <a:srgbClr val="9900ff"/>
                </a:solidFill>
                <a:latin typeface="Times New Roman"/>
              </a:rPr>
              <a:t>, Continued </a:t>
            </a:r>
            <a:endParaRPr b="0" lang="en-US" sz="3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438" dur="indefinite" restart="never" nodeType="tmRoot">
          <p:childTnLst>
            <p:seq>
              <p:cTn id="1439" dur="indefinite" nodeType="mainSeq">
                <p:childTnLst>
                  <p:par>
                    <p:cTn id="1440" fill="hold">
                      <p:stCondLst>
                        <p:cond delay="indefinite"/>
                      </p:stCondLst>
                      <p:childTnLst>
                        <p:par>
                          <p:cTn id="1441" fill="hold">
                            <p:stCondLst>
                              <p:cond delay="0"/>
                            </p:stCondLst>
                            <p:childTnLst>
                              <p:par>
                                <p:cTn id="14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44" dur="500"/>
                                        <p:tgtEl>
                                          <p:spTgt spid="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47" dur="500"/>
                                        <p:tgtEl>
                                          <p:spTgt spid="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50" dur="500"/>
                                        <p:tgtEl>
                                          <p:spTgt spid="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1" fill="hold">
                      <p:stCondLst>
                        <p:cond delay="indefinite"/>
                      </p:stCondLst>
                      <p:childTnLst>
                        <p:par>
                          <p:cTn id="1452" fill="hold">
                            <p:stCondLst>
                              <p:cond delay="0"/>
                            </p:stCondLst>
                            <p:childTnLst>
                              <p:par>
                                <p:cTn id="145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55" dur="500"/>
                                        <p:tgtEl>
                                          <p:spTgt spid="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58" dur="500"/>
                                        <p:tgtEl>
                                          <p:spTgt spid="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9" fill="hold">
                      <p:stCondLst>
                        <p:cond delay="indefinite"/>
                      </p:stCondLst>
                      <p:childTnLst>
                        <p:par>
                          <p:cTn id="1460" fill="hold">
                            <p:stCondLst>
                              <p:cond delay="0"/>
                            </p:stCondLst>
                            <p:childTnLst>
                              <p:par>
                                <p:cTn id="146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63" dur="500"/>
                                        <p:tgtEl>
                                          <p:spTgt spid="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66" dur="500"/>
                                        <p:tgtEl>
                                          <p:spTgt spid="4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7" fill="hold">
                      <p:stCondLst>
                        <p:cond delay="indefinite"/>
                      </p:stCondLst>
                      <p:childTnLst>
                        <p:par>
                          <p:cTn id="1468" fill="hold">
                            <p:stCondLst>
                              <p:cond delay="0"/>
                            </p:stCondLst>
                            <p:childTnLst>
                              <p:par>
                                <p:cTn id="146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71" dur="500"/>
                                        <p:tgtEl>
                                          <p:spTgt spid="4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74" dur="500"/>
                                        <p:tgtEl>
                                          <p:spTgt spid="4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TextShape 1"/>
          <p:cNvSpPr txBox="1"/>
          <p:nvPr/>
        </p:nvSpPr>
        <p:spPr>
          <a:xfrm>
            <a:off x="304920" y="151920"/>
            <a:ext cx="853416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pc="-1" strike="noStrike">
                <a:solidFill>
                  <a:srgbClr val="9900ff"/>
                </a:solidFill>
                <a:latin typeface="Times New Roman"/>
              </a:rPr>
              <a:t>Example—Naming Ionic with Polyatomic Ion,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Fe(NO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)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97" name="TextShape 2"/>
          <p:cNvSpPr txBox="1"/>
          <p:nvPr/>
        </p:nvSpPr>
        <p:spPr>
          <a:xfrm>
            <a:off x="152280" y="1447920"/>
            <a:ext cx="8763120" cy="4876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7000"/>
          </a:bodyPr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Is it one of the common exceptions?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 algn="ctr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O, NH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CH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, NaCl, C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11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No!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major class.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Fe is a metal because it is on the left side of the periodic table.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NO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is a polyatomic ion because it is in ( ).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10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Ionic.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the subclass.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There are 3 elements </a:t>
            </a: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Ionic with polyatomic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Is the metal Type I or Type II?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Fe is not in Group 1, 2, or (Al, Zn, Ag) </a:t>
            </a: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Type II.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475" dur="indefinite" restart="never" nodeType="tmRoot">
          <p:childTnLst>
            <p:seq>
              <p:cTn id="1476" dur="indefinite" nodeType="mainSeq">
                <p:childTnLst>
                  <p:par>
                    <p:cTn id="1477" fill="hold">
                      <p:stCondLst>
                        <p:cond delay="indefinite"/>
                      </p:stCondLst>
                      <p:childTnLst>
                        <p:par>
                          <p:cTn id="1478" fill="hold">
                            <p:stCondLst>
                              <p:cond delay="0"/>
                            </p:stCondLst>
                            <p:childTnLst>
                              <p:par>
                                <p:cTn id="147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81" dur="500"/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2" fill="hold">
                      <p:stCondLst>
                        <p:cond delay="indefinite"/>
                      </p:stCondLst>
                      <p:childTnLst>
                        <p:par>
                          <p:cTn id="1483" fill="hold">
                            <p:stCondLst>
                              <p:cond delay="0"/>
                            </p:stCondLst>
                            <p:childTnLst>
                              <p:par>
                                <p:cTn id="148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86" dur="500"/>
                                        <p:tgtEl>
                                          <p:spTgt spid="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7" fill="hold">
                      <p:stCondLst>
                        <p:cond delay="indefinite"/>
                      </p:stCondLst>
                      <p:childTnLst>
                        <p:par>
                          <p:cTn id="1488" fill="hold">
                            <p:stCondLst>
                              <p:cond delay="0"/>
                            </p:stCondLst>
                            <p:childTnLst>
                              <p:par>
                                <p:cTn id="148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91" dur="500"/>
                                        <p:tgtEl>
                                          <p:spTgt spid="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94" dur="500"/>
                                        <p:tgtEl>
                                          <p:spTgt spid="4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97" dur="500"/>
                                        <p:tgtEl>
                                          <p:spTgt spid="4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00" dur="500"/>
                                        <p:tgtEl>
                                          <p:spTgt spid="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1" fill="hold">
                      <p:stCondLst>
                        <p:cond delay="indefinite"/>
                      </p:stCondLst>
                      <p:childTnLst>
                        <p:par>
                          <p:cTn id="1502" fill="hold">
                            <p:stCondLst>
                              <p:cond delay="0"/>
                            </p:stCondLst>
                            <p:childTnLst>
                              <p:par>
                                <p:cTn id="150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05" dur="500"/>
                                        <p:tgtEl>
                                          <p:spTgt spid="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08" dur="500"/>
                                        <p:tgtEl>
                                          <p:spTgt spid="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9" fill="hold">
                      <p:stCondLst>
                        <p:cond delay="indefinite"/>
                      </p:stCondLst>
                      <p:childTnLst>
                        <p:par>
                          <p:cTn id="1510" fill="hold">
                            <p:stCondLst>
                              <p:cond delay="0"/>
                            </p:stCondLst>
                            <p:childTnLst>
                              <p:par>
                                <p:cTn id="151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13" dur="500"/>
                                        <p:tgtEl>
                                          <p:spTgt spid="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16" dur="500"/>
                                        <p:tgtEl>
                                          <p:spTgt spid="4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TextShape 1"/>
          <p:cNvSpPr txBox="1"/>
          <p:nvPr/>
        </p:nvSpPr>
        <p:spPr>
          <a:xfrm>
            <a:off x="228600" y="304920"/>
            <a:ext cx="8610480" cy="1371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pc="-1" strike="noStrike">
                <a:solidFill>
                  <a:srgbClr val="9900ff"/>
                </a:solidFill>
                <a:latin typeface="Times New Roman"/>
              </a:rPr>
              <a:t>Example—Naming Ionic with Polyatomic Ion,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Fe(NO</a:t>
            </a:r>
            <a:r>
              <a:rPr b="0" lang="en-US" sz="36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)</a:t>
            </a:r>
            <a:r>
              <a:rPr b="0" lang="en-US" sz="3600" spc="-1" strike="noStrike" baseline="-25000">
                <a:solidFill>
                  <a:srgbClr val="9900ff"/>
                </a:solidFill>
                <a:latin typeface="Times New Roman"/>
              </a:rPr>
              <a:t>3 </a:t>
            </a: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,</a:t>
            </a:r>
            <a:r>
              <a:rPr b="0" lang="en-US" sz="3400" spc="-1" strike="noStrike">
                <a:solidFill>
                  <a:srgbClr val="9900ff"/>
                </a:solidFill>
                <a:latin typeface="Times New Roman"/>
              </a:rPr>
              <a:t> Continued </a:t>
            </a:r>
            <a:endParaRPr b="0" lang="en-US" sz="3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499" name="TextShape 2"/>
          <p:cNvSpPr txBox="1"/>
          <p:nvPr/>
        </p:nvSpPr>
        <p:spPr>
          <a:xfrm>
            <a:off x="685800" y="1676520"/>
            <a:ext cx="7772400" cy="4876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1000"/>
          </a:bodyPr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Identify the ions.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NO</a:t>
            </a:r>
            <a:r>
              <a:rPr b="0" lang="en-US" sz="26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= NO</a:t>
            </a:r>
            <a:r>
              <a:rPr b="0" lang="en-US" sz="26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a polyatomic ion.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Fe = Fe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</a:rPr>
              <a:t>3+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to balance the charge of the 3 NO</a:t>
            </a:r>
            <a:r>
              <a:rPr b="0" lang="en-US" sz="26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the cation.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Fe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</a:rPr>
              <a:t>3+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= iron(III) (Type II).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the anion.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NO</a:t>
            </a:r>
            <a:r>
              <a:rPr b="0" lang="en-US" sz="26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600" spc="-1" strike="noStrike" baseline="5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 = nitrate.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5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name of the cation followed by the name of the anion.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49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Times New Roman"/>
              </a:rPr>
              <a:t>iron(III) nitrate.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517" dur="indefinite" restart="never" nodeType="tmRoot">
          <p:childTnLst>
            <p:seq>
              <p:cTn id="1518" dur="indefinite" nodeType="mainSeq">
                <p:childTnLst>
                  <p:par>
                    <p:cTn id="1519" fill="hold">
                      <p:stCondLst>
                        <p:cond delay="indefinite"/>
                      </p:stCondLst>
                      <p:childTnLst>
                        <p:par>
                          <p:cTn id="1520" fill="hold">
                            <p:stCondLst>
                              <p:cond delay="0"/>
                            </p:stCondLst>
                            <p:childTnLst>
                              <p:par>
                                <p:cTn id="152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23" dur="500"/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26" dur="500"/>
                                        <p:tgtEl>
                                          <p:spTgt spid="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29" dur="500"/>
                                        <p:tgtEl>
                                          <p:spTgt spid="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0" fill="hold">
                      <p:stCondLst>
                        <p:cond delay="indefinite"/>
                      </p:stCondLst>
                      <p:childTnLst>
                        <p:par>
                          <p:cTn id="1531" fill="hold">
                            <p:stCondLst>
                              <p:cond delay="0"/>
                            </p:stCondLst>
                            <p:childTnLst>
                              <p:par>
                                <p:cTn id="153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34" dur="500"/>
                                        <p:tgtEl>
                                          <p:spTgt spid="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37" dur="500"/>
                                        <p:tgtEl>
                                          <p:spTgt spid="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8" fill="hold">
                      <p:stCondLst>
                        <p:cond delay="indefinite"/>
                      </p:stCondLst>
                      <p:childTnLst>
                        <p:par>
                          <p:cTn id="1539" fill="hold">
                            <p:stCondLst>
                              <p:cond delay="0"/>
                            </p:stCondLst>
                            <p:childTnLst>
                              <p:par>
                                <p:cTn id="154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42" dur="500"/>
                                        <p:tgtEl>
                                          <p:spTgt spid="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45" dur="500"/>
                                        <p:tgtEl>
                                          <p:spTgt spid="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6" fill="hold">
                      <p:stCondLst>
                        <p:cond delay="indefinite"/>
                      </p:stCondLst>
                      <p:childTnLst>
                        <p:par>
                          <p:cTn id="1547" fill="hold">
                            <p:stCondLst>
                              <p:cond delay="0"/>
                            </p:stCondLst>
                            <p:childTnLst>
                              <p:par>
                                <p:cTn id="154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50" dur="500"/>
                                        <p:tgtEl>
                                          <p:spTgt spid="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53" dur="500"/>
                                        <p:tgtEl>
                                          <p:spTgt spid="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Practice─Name the Following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01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Cl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Ca(C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Cu(NO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554" dur="indefinite" restart="never" nodeType="tmRoot">
          <p:childTnLst>
            <p:seq>
              <p:cTn id="1555" dur="indefinite" nodeType="mainSeq">
                <p:childTnLst>
                  <p:par>
                    <p:cTn id="1556" fill="hold">
                      <p:stCondLst>
                        <p:cond delay="indefinite"/>
                      </p:stCondLst>
                      <p:childTnLst>
                        <p:par>
                          <p:cTn id="1557" fill="hold">
                            <p:stCondLst>
                              <p:cond delay="0"/>
                            </p:stCondLst>
                            <p:childTnLst>
                              <p:par>
                                <p:cTn id="155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60" dur="500"/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1" fill="hold">
                      <p:stCondLst>
                        <p:cond delay="indefinite"/>
                      </p:stCondLst>
                      <p:childTnLst>
                        <p:par>
                          <p:cTn id="1562" fill="hold">
                            <p:stCondLst>
                              <p:cond delay="0"/>
                            </p:stCondLst>
                            <p:childTnLst>
                              <p:par>
                                <p:cTn id="156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65" dur="500"/>
                                        <p:tgtEl>
                                          <p:spTgt spid="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6" fill="hold">
                      <p:stCondLst>
                        <p:cond delay="indefinite"/>
                      </p:stCondLst>
                      <p:childTnLst>
                        <p:par>
                          <p:cTn id="1567" fill="hold">
                            <p:stCondLst>
                              <p:cond delay="0"/>
                            </p:stCondLst>
                            <p:childTnLst>
                              <p:par>
                                <p:cTn id="156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70" dur="500"/>
                                        <p:tgtEl>
                                          <p:spTgt spid="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Practice—Show that Hematite Has Constant Composition if a 10.0 g Sample Has 7.2 g Fe and the Rest Is Oxygen; and a Second Sample Has 18.1 g Fe and 6.91 g O.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Practice─Name the Following,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Continued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03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94000"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Cl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Ammonium chloride.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Ca(C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Calcium acetate.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Cu(NO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Copper(II) nitrate.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4" name="CustomShape 3"/>
          <p:cNvSpPr/>
          <p:nvPr/>
        </p:nvSpPr>
        <p:spPr>
          <a:xfrm>
            <a:off x="1079280" y="5410080"/>
            <a:ext cx="2721240" cy="1006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NO</a:t>
            </a:r>
            <a:r>
              <a:rPr b="0" lang="en-US" sz="2800" spc="-1" strike="noStrike" baseline="-25000">
                <a:solidFill>
                  <a:srgbClr val="ff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 = 2(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−</a:t>
            </a:r>
            <a:r>
              <a:rPr b="0" lang="en-US" sz="2800" spc="-1" strike="noStrike">
                <a:solidFill>
                  <a:srgbClr val="ff0000"/>
                </a:solidFill>
                <a:latin typeface="Times New Roman"/>
              </a:rPr>
              <a:t>1) = −2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66ff"/>
                </a:solidFill>
                <a:latin typeface="Times New Roman"/>
              </a:rPr>
              <a:t>Cu = +2 = 1(2+)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571" dur="indefinite" restart="never" nodeType="tmRoot">
          <p:childTnLst>
            <p:seq>
              <p:cTn id="1572" dur="indefinite" nodeType="mainSeq">
                <p:childTnLst>
                  <p:par>
                    <p:cTn id="1573" fill="hold">
                      <p:stCondLst>
                        <p:cond delay="indefinite"/>
                      </p:stCondLst>
                      <p:childTnLst>
                        <p:par>
                          <p:cTn id="1574" fill="hold">
                            <p:stCondLst>
                              <p:cond delay="0"/>
                            </p:stCondLst>
                            <p:childTnLst>
                              <p:par>
                                <p:cTn id="157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77" dur="500"/>
                                        <p:tgtEl>
                                          <p:spTgt spid="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8" fill="hold">
                      <p:stCondLst>
                        <p:cond delay="indefinite"/>
                      </p:stCondLst>
                      <p:childTnLst>
                        <p:par>
                          <p:cTn id="1579" fill="hold">
                            <p:stCondLst>
                              <p:cond delay="0"/>
                            </p:stCondLst>
                            <p:childTnLst>
                              <p:par>
                                <p:cTn id="158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82" dur="500"/>
                                        <p:tgtEl>
                                          <p:spTgt spid="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3" fill="hold">
                      <p:stCondLst>
                        <p:cond delay="indefinite"/>
                      </p:stCondLst>
                      <p:childTnLst>
                        <p:par>
                          <p:cTn id="1584" fill="hold">
                            <p:stCondLst>
                              <p:cond delay="0"/>
                            </p:stCondLst>
                            <p:childTnLst>
                              <p:par>
                                <p:cTn id="158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87" dur="500"/>
                                        <p:tgtEl>
                                          <p:spTgt spid="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TextShape 1"/>
          <p:cNvSpPr txBox="1"/>
          <p:nvPr/>
        </p:nvSpPr>
        <p:spPr>
          <a:xfrm>
            <a:off x="685800" y="2553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Formula-to-Name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Rules for Molecular Compounds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spcBef>
                <a:spcPts val="109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Binary Molecular Compounds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of Two Nonmetals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07" name="TextShape 2"/>
          <p:cNvSpPr txBox="1"/>
          <p:nvPr/>
        </p:nvSpPr>
        <p:spPr>
          <a:xfrm>
            <a:off x="380520" y="1600200"/>
            <a:ext cx="8458200" cy="4191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first element in formula first.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Use the full name of the element.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the second element in the formula with an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ide, 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as if it were an anion. 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However, remember these compounds do not contain ions!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Use a prefix in front of each name to indicate the number of atoms.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Never use the prefix </a:t>
            </a:r>
            <a:r>
              <a:rPr b="1" i="1" lang="en-US" sz="2400" spc="-1" strike="noStrike">
                <a:solidFill>
                  <a:srgbClr val="000000"/>
                </a:solidFill>
                <a:latin typeface="Times New Roman"/>
              </a:rPr>
              <a:t>mono-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on the first element.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08" name="" descr=""/>
          <p:cNvPicPr/>
          <p:nvPr/>
        </p:nvPicPr>
        <p:blipFill>
          <a:blip r:embed="rId1"/>
          <a:stretch/>
        </p:blipFill>
        <p:spPr>
          <a:xfrm>
            <a:off x="838080" y="5410080"/>
            <a:ext cx="7315200" cy="126216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1588" dur="indefinite" restart="never" nodeType="tmRoot">
          <p:childTnLst>
            <p:seq>
              <p:cTn id="1589" dur="indefinite" nodeType="mainSeq">
                <p:childTnLst>
                  <p:par>
                    <p:cTn id="1590" fill="hold">
                      <p:stCondLst>
                        <p:cond delay="indefinite"/>
                      </p:stCondLst>
                      <p:childTnLst>
                        <p:par>
                          <p:cTn id="1591" fill="hold">
                            <p:stCondLst>
                              <p:cond delay="0"/>
                            </p:stCondLst>
                            <p:childTnLst>
                              <p:par>
                                <p:cTn id="15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94" dur="500"/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97" dur="500"/>
                                        <p:tgtEl>
                                          <p:spTgt spid="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8" fill="hold">
                      <p:stCondLst>
                        <p:cond delay="indefinite"/>
                      </p:stCondLst>
                      <p:childTnLst>
                        <p:par>
                          <p:cTn id="1599" fill="hold">
                            <p:stCondLst>
                              <p:cond delay="0"/>
                            </p:stCondLst>
                            <p:childTnLst>
                              <p:par>
                                <p:cTn id="160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02" dur="500"/>
                                        <p:tgtEl>
                                          <p:spTgt spid="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05" dur="500"/>
                                        <p:tgtEl>
                                          <p:spTgt spid="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6" fill="hold">
                      <p:stCondLst>
                        <p:cond delay="indefinite"/>
                      </p:stCondLst>
                      <p:childTnLst>
                        <p:par>
                          <p:cTn id="1607" fill="hold">
                            <p:stCondLst>
                              <p:cond delay="0"/>
                            </p:stCondLst>
                            <p:childTnLst>
                              <p:par>
                                <p:cTn id="160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10" dur="500"/>
                                        <p:tgtEl>
                                          <p:spTgt spid="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13" dur="500"/>
                                        <p:tgtEl>
                                          <p:spTgt spid="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TextShape 1"/>
          <p:cNvSpPr txBox="1"/>
          <p:nvPr/>
        </p:nvSpPr>
        <p:spPr>
          <a:xfrm>
            <a:off x="68580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Subscript—Prefixes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10" name="TextShape 2"/>
          <p:cNvSpPr txBox="1"/>
          <p:nvPr/>
        </p:nvSpPr>
        <p:spPr>
          <a:xfrm>
            <a:off x="685800" y="12952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 fontScale="81000"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1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mono-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Not used on first nonmetal.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di-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tri-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4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tetra-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5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penta-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6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hexa-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7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hepta-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8 =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octa-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Drop last “a” if name begins with vowel.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614" dur="indefinite" restart="never" nodeType="tmRoot">
          <p:childTnLst>
            <p:seq>
              <p:cTn id="1615" dur="indefinite" nodeType="mainSeq">
                <p:childTnLst>
                  <p:par>
                    <p:cTn id="1616" fill="hold">
                      <p:stCondLst>
                        <p:cond delay="indefinite"/>
                      </p:stCondLst>
                      <p:childTnLst>
                        <p:par>
                          <p:cTn id="1617" fill="hold">
                            <p:stCondLst>
                              <p:cond delay="0"/>
                            </p:stCondLst>
                            <p:childTnLst>
                              <p:par>
                                <p:cTn id="161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20" dur="500"/>
                                        <p:tgtEl>
                                          <p:spTgt spid="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23" dur="500"/>
                                        <p:tgtEl>
                                          <p:spTgt spid="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4" fill="hold">
                      <p:stCondLst>
                        <p:cond delay="indefinite"/>
                      </p:stCondLst>
                      <p:childTnLst>
                        <p:par>
                          <p:cTn id="1625" fill="hold">
                            <p:stCondLst>
                              <p:cond delay="0"/>
                            </p:stCondLst>
                            <p:childTnLst>
                              <p:par>
                                <p:cTn id="162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28" dur="500"/>
                                        <p:tgtEl>
                                          <p:spTgt spid="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9" fill="hold">
                      <p:stCondLst>
                        <p:cond delay="indefinite"/>
                      </p:stCondLst>
                      <p:childTnLst>
                        <p:par>
                          <p:cTn id="1630" fill="hold">
                            <p:stCondLst>
                              <p:cond delay="0"/>
                            </p:stCondLst>
                            <p:childTnLst>
                              <p:par>
                                <p:cTn id="163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33" dur="500"/>
                                        <p:tgtEl>
                                          <p:spTgt spid="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4" fill="hold">
                      <p:stCondLst>
                        <p:cond delay="indefinite"/>
                      </p:stCondLst>
                      <p:childTnLst>
                        <p:par>
                          <p:cTn id="1635" fill="hold">
                            <p:stCondLst>
                              <p:cond delay="0"/>
                            </p:stCondLst>
                            <p:childTnLst>
                              <p:par>
                                <p:cTn id="163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38" dur="500"/>
                                        <p:tgtEl>
                                          <p:spTgt spid="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9" fill="hold">
                      <p:stCondLst>
                        <p:cond delay="indefinite"/>
                      </p:stCondLst>
                      <p:childTnLst>
                        <p:par>
                          <p:cTn id="1640" fill="hold">
                            <p:stCondLst>
                              <p:cond delay="0"/>
                            </p:stCondLst>
                            <p:childTnLst>
                              <p:par>
                                <p:cTn id="164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43" dur="500"/>
                                        <p:tgtEl>
                                          <p:spTgt spid="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4" fill="hold">
                      <p:stCondLst>
                        <p:cond delay="indefinite"/>
                      </p:stCondLst>
                      <p:childTnLst>
                        <p:par>
                          <p:cTn id="1645" fill="hold">
                            <p:stCondLst>
                              <p:cond delay="0"/>
                            </p:stCondLst>
                            <p:childTnLst>
                              <p:par>
                                <p:cTn id="164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48" dur="500"/>
                                        <p:tgtEl>
                                          <p:spTgt spid="5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9" fill="hold">
                      <p:stCondLst>
                        <p:cond delay="indefinite"/>
                      </p:stCondLst>
                      <p:childTnLst>
                        <p:par>
                          <p:cTn id="1650" fill="hold">
                            <p:stCondLst>
                              <p:cond delay="0"/>
                            </p:stCondLst>
                            <p:childTnLst>
                              <p:par>
                                <p:cTn id="165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53" dur="500"/>
                                        <p:tgtEl>
                                          <p:spTgt spid="5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4" fill="hold">
                      <p:stCondLst>
                        <p:cond delay="indefinite"/>
                      </p:stCondLst>
                      <p:childTnLst>
                        <p:par>
                          <p:cTn id="1655" fill="hold">
                            <p:stCondLst>
                              <p:cond delay="0"/>
                            </p:stCondLst>
                            <p:childTnLst>
                              <p:par>
                                <p:cTn id="165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58" dur="500"/>
                                        <p:tgtEl>
                                          <p:spTgt spid="5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9" fill="hold">
                      <p:stCondLst>
                        <p:cond delay="indefinite"/>
                      </p:stCondLst>
                      <p:childTnLst>
                        <p:par>
                          <p:cTn id="1660" fill="hold">
                            <p:stCondLst>
                              <p:cond delay="0"/>
                            </p:stCondLst>
                            <p:childTnLst>
                              <p:par>
                                <p:cTn id="166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63" dur="500"/>
                                        <p:tgtEl>
                                          <p:spTgt spid="5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TextShape 1"/>
          <p:cNvSpPr txBox="1"/>
          <p:nvPr/>
        </p:nvSpPr>
        <p:spPr>
          <a:xfrm>
            <a:off x="685800" y="1519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Example—Naming Binary Molecular,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BF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12" name="TextShape 2"/>
          <p:cNvSpPr txBox="1"/>
          <p:nvPr/>
        </p:nvSpPr>
        <p:spPr>
          <a:xfrm>
            <a:off x="152280" y="1447560"/>
            <a:ext cx="8763120" cy="5105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Is it one of the common exceptions?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 algn="ctr">
              <a:spcBef>
                <a:spcPts val="5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O, NH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, CH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, NaCl, 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imes New Roman"/>
              </a:rPr>
              <a:t>11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= No!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major 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B is a nonmetal because it is on the right side of the periodic table.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F is a nonmetal because it is on the right side of the periodic table.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100000"/>
              </a:lnSpc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Molecular.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the subclass.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598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2 elements, </a:t>
            </a:r>
            <a:r>
              <a:rPr b="0" lang="en-US" sz="24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Binary molecular.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664" dur="indefinite" restart="never" nodeType="tmRoot">
          <p:childTnLst>
            <p:seq>
              <p:cTn id="1665" dur="indefinite" nodeType="mainSeq">
                <p:childTnLst>
                  <p:par>
                    <p:cTn id="1666" fill="hold">
                      <p:stCondLst>
                        <p:cond delay="indefinite"/>
                      </p:stCondLst>
                      <p:childTnLst>
                        <p:par>
                          <p:cTn id="1667" fill="hold">
                            <p:stCondLst>
                              <p:cond delay="0"/>
                            </p:stCondLst>
                            <p:childTnLst>
                              <p:par>
                                <p:cTn id="166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70" dur="500"/>
                                        <p:tgtEl>
                                          <p:spTgt spid="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1" fill="hold">
                      <p:stCondLst>
                        <p:cond delay="indefinite"/>
                      </p:stCondLst>
                      <p:childTnLst>
                        <p:par>
                          <p:cTn id="1672" fill="hold">
                            <p:stCondLst>
                              <p:cond delay="0"/>
                            </p:stCondLst>
                            <p:childTnLst>
                              <p:par>
                                <p:cTn id="167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75" dur="500"/>
                                        <p:tgtEl>
                                          <p:spTgt spid="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6" fill="hold">
                      <p:stCondLst>
                        <p:cond delay="indefinite"/>
                      </p:stCondLst>
                      <p:childTnLst>
                        <p:par>
                          <p:cTn id="1677" fill="hold">
                            <p:stCondLst>
                              <p:cond delay="0"/>
                            </p:stCondLst>
                            <p:childTnLst>
                              <p:par>
                                <p:cTn id="167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80" dur="500"/>
                                        <p:tgtEl>
                                          <p:spTgt spid="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83" dur="500"/>
                                        <p:tgtEl>
                                          <p:spTgt spid="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86" dur="500"/>
                                        <p:tgtEl>
                                          <p:spTgt spid="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89" dur="500"/>
                                        <p:tgtEl>
                                          <p:spTgt spid="5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0" fill="hold">
                      <p:stCondLst>
                        <p:cond delay="indefinite"/>
                      </p:stCondLst>
                      <p:childTnLst>
                        <p:par>
                          <p:cTn id="1691" fill="hold">
                            <p:stCondLst>
                              <p:cond delay="0"/>
                            </p:stCondLst>
                            <p:childTnLst>
                              <p:par>
                                <p:cTn id="16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94" dur="500"/>
                                        <p:tgtEl>
                                          <p:spTgt spid="5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697" dur="500"/>
                                        <p:tgtEl>
                                          <p:spTgt spid="5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Example—Naming Binary Molecular,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BF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3 </a:t>
            </a: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, Continued 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14" name="TextShape 2"/>
          <p:cNvSpPr txBox="1"/>
          <p:nvPr/>
        </p:nvSpPr>
        <p:spPr>
          <a:xfrm>
            <a:off x="685440" y="1600200"/>
            <a:ext cx="807732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 fontScale="73000"/>
          </a:bodyPr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the first element.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boron.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Name the second element with an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</a:rPr>
              <a:t>–ide.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Fluorine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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fluoride.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Add a prefix to each name to indicate the subscript.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monoboron trifluoride.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first element with prefix, then the second element with prefix.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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Drop prefix </a:t>
            </a:r>
            <a:r>
              <a:rPr b="1" i="1" lang="en-US" sz="2400" spc="-1" strike="noStrike">
                <a:solidFill>
                  <a:srgbClr val="000000"/>
                </a:solidFill>
                <a:latin typeface="Times New Roman"/>
              </a:rPr>
              <a:t>mono-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from first element.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boron trifluoride.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698" dur="indefinite" restart="never" nodeType="tmRoot">
          <p:childTnLst>
            <p:seq>
              <p:cTn id="1699" dur="indefinite" nodeType="mainSeq">
                <p:childTnLst>
                  <p:par>
                    <p:cTn id="1700" fill="hold">
                      <p:stCondLst>
                        <p:cond delay="indefinite"/>
                      </p:stCondLst>
                      <p:childTnLst>
                        <p:par>
                          <p:cTn id="1701" fill="hold">
                            <p:stCondLst>
                              <p:cond delay="0"/>
                            </p:stCondLst>
                            <p:childTnLst>
                              <p:par>
                                <p:cTn id="170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04" dur="500"/>
                                        <p:tgtEl>
                                          <p:spTgt spid="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07" dur="500"/>
                                        <p:tgtEl>
                                          <p:spTgt spid="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8" fill="hold">
                      <p:stCondLst>
                        <p:cond delay="indefinite"/>
                      </p:stCondLst>
                      <p:childTnLst>
                        <p:par>
                          <p:cTn id="1709" fill="hold">
                            <p:stCondLst>
                              <p:cond delay="0"/>
                            </p:stCondLst>
                            <p:childTnLst>
                              <p:par>
                                <p:cTn id="171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12" dur="500"/>
                                        <p:tgtEl>
                                          <p:spTgt spid="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15" dur="500"/>
                                        <p:tgtEl>
                                          <p:spTgt spid="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6" fill="hold">
                      <p:stCondLst>
                        <p:cond delay="indefinite"/>
                      </p:stCondLst>
                      <p:childTnLst>
                        <p:par>
                          <p:cTn id="1717" fill="hold">
                            <p:stCondLst>
                              <p:cond delay="0"/>
                            </p:stCondLst>
                            <p:childTnLst>
                              <p:par>
                                <p:cTn id="171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20" dur="500"/>
                                        <p:tgtEl>
                                          <p:spTgt spid="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23" dur="500"/>
                                        <p:tgtEl>
                                          <p:spTgt spid="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4" fill="hold">
                      <p:stCondLst>
                        <p:cond delay="indefinite"/>
                      </p:stCondLst>
                      <p:childTnLst>
                        <p:par>
                          <p:cTn id="1725" fill="hold">
                            <p:stCondLst>
                              <p:cond delay="0"/>
                            </p:stCondLst>
                            <p:childTnLst>
                              <p:par>
                                <p:cTn id="172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28" dur="500"/>
                                        <p:tgtEl>
                                          <p:spTgt spid="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31" dur="500"/>
                                        <p:tgtEl>
                                          <p:spTgt spid="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34" dur="500"/>
                                        <p:tgtEl>
                                          <p:spTgt spid="5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Practice─Name the Following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16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PCl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5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7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735" dur="indefinite" restart="never" nodeType="tmRoot">
          <p:childTnLst>
            <p:seq>
              <p:cTn id="1736" dur="indefinite" nodeType="mainSeq">
                <p:childTnLst>
                  <p:par>
                    <p:cTn id="1737" fill="hold">
                      <p:stCondLst>
                        <p:cond delay="indefinite"/>
                      </p:stCondLst>
                      <p:childTnLst>
                        <p:par>
                          <p:cTn id="1738" fill="hold">
                            <p:stCondLst>
                              <p:cond delay="0"/>
                            </p:stCondLst>
                            <p:childTnLst>
                              <p:par>
                                <p:cTn id="173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41" dur="500"/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2" fill="hold">
                      <p:stCondLst>
                        <p:cond delay="indefinite"/>
                      </p:stCondLst>
                      <p:childTnLst>
                        <p:par>
                          <p:cTn id="1743" fill="hold">
                            <p:stCondLst>
                              <p:cond delay="0"/>
                            </p:stCondLst>
                            <p:childTnLst>
                              <p:par>
                                <p:cTn id="174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46" dur="500"/>
                                        <p:tgtEl>
                                          <p:spTgt spid="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7" fill="hold">
                      <p:stCondLst>
                        <p:cond delay="indefinite"/>
                      </p:stCondLst>
                      <p:childTnLst>
                        <p:par>
                          <p:cTn id="1748" fill="hold">
                            <p:stCondLst>
                              <p:cond delay="0"/>
                            </p:stCondLst>
                            <p:childTnLst>
                              <p:par>
                                <p:cTn id="17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51" dur="500"/>
                                        <p:tgtEl>
                                          <p:spTgt spid="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Practice─Name the Following</a:t>
            </a:r>
            <a:br/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Continued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18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Nitrogen dioxide.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PCl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5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Phosphorus pentachloride.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7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Diiodine heptafluoride.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752" dur="indefinite" restart="never" nodeType="tmRoot">
          <p:childTnLst>
            <p:seq>
              <p:cTn id="1753" dur="indefinite" nodeType="mainSeq">
                <p:childTnLst>
                  <p:par>
                    <p:cTn id="1754" fill="hold">
                      <p:stCondLst>
                        <p:cond delay="indefinite"/>
                      </p:stCondLst>
                      <p:childTnLst>
                        <p:par>
                          <p:cTn id="1755" fill="hold">
                            <p:stCondLst>
                              <p:cond delay="0"/>
                            </p:stCondLst>
                            <p:childTnLst>
                              <p:par>
                                <p:cTn id="175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58" dur="500"/>
                                        <p:tgtEl>
                                          <p:spTgt spid="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9" fill="hold">
                      <p:stCondLst>
                        <p:cond delay="indefinite"/>
                      </p:stCondLst>
                      <p:childTnLst>
                        <p:par>
                          <p:cTn id="1760" fill="hold">
                            <p:stCondLst>
                              <p:cond delay="0"/>
                            </p:stCondLst>
                            <p:childTnLst>
                              <p:par>
                                <p:cTn id="176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63" dur="500"/>
                                        <p:tgtEl>
                                          <p:spTgt spid="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4" fill="hold">
                      <p:stCondLst>
                        <p:cond delay="indefinite"/>
                      </p:stCondLst>
                      <p:childTnLst>
                        <p:par>
                          <p:cTn id="1765" fill="hold">
                            <p:stCondLst>
                              <p:cond delay="0"/>
                            </p:stCondLst>
                            <p:childTnLst>
                              <p:par>
                                <p:cTn id="176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68" dur="500"/>
                                        <p:tgtEl>
                                          <p:spTgt spid="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TextShape 1"/>
          <p:cNvSpPr txBox="1"/>
          <p:nvPr/>
        </p:nvSpPr>
        <p:spPr>
          <a:xfrm>
            <a:off x="685800" y="2517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Acids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</p:spTree>
  </p:cSld>
  <p:transition>
    <p:fade thruBlk="true"/>
  </p:transition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extShape 1"/>
          <p:cNvSpPr txBox="1"/>
          <p:nvPr/>
        </p:nvSpPr>
        <p:spPr>
          <a:xfrm>
            <a:off x="304560" y="52560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Acids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21" name="TextShape 2"/>
          <p:cNvSpPr txBox="1"/>
          <p:nvPr/>
        </p:nvSpPr>
        <p:spPr>
          <a:xfrm>
            <a:off x="304560" y="1143000"/>
            <a:ext cx="8458200" cy="4952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Acids are molecular compounds that form H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when dissolved in water.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To indicate the compound is dissolved in water, (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aq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) is written after the formula.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2" marL="1143000" indent="-228600">
              <a:lnSpc>
                <a:spcPct val="90000"/>
              </a:lnSpc>
              <a:spcBef>
                <a:spcPts val="598"/>
              </a:spcBef>
              <a:buClr>
                <a:srgbClr val="000000"/>
              </a:buClr>
              <a:buFont typeface="Wingdings" charset="2"/>
              <a:buChar char=""/>
              <a:tabLst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Not named as acid if not dissolved in water.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Sour taste.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Dissolve many metals.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Like Zn, Fe, Mg, but not Au, Ag, Pt.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Formula generally starts with H.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697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E.g., HCl, H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69" dur="indefinite" restart="never" nodeType="tmRoot">
          <p:childTnLst>
            <p:seq>
              <p:cTn id="1770" dur="indefinite" nodeType="mainSeq">
                <p:childTnLst>
                  <p:par>
                    <p:cTn id="1771" fill="hold">
                      <p:stCondLst>
                        <p:cond delay="indefinite"/>
                      </p:stCondLst>
                      <p:childTnLst>
                        <p:par>
                          <p:cTn id="1772" fill="hold">
                            <p:stCondLst>
                              <p:cond delay="0"/>
                            </p:stCondLst>
                            <p:childTnLst>
                              <p:par>
                                <p:cTn id="177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75" dur="500"/>
                                        <p:tgtEl>
                                          <p:spTgt spid="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6" fill="hold">
                      <p:stCondLst>
                        <p:cond delay="indefinite"/>
                      </p:stCondLst>
                      <p:childTnLst>
                        <p:par>
                          <p:cTn id="1777" fill="hold">
                            <p:stCondLst>
                              <p:cond delay="0"/>
                            </p:stCondLst>
                            <p:childTnLst>
                              <p:par>
                                <p:cTn id="177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80" dur="500"/>
                                        <p:tgtEl>
                                          <p:spTgt spid="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83" dur="500"/>
                                        <p:tgtEl>
                                          <p:spTgt spid="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4" fill="hold">
                      <p:stCondLst>
                        <p:cond delay="indefinite"/>
                      </p:stCondLst>
                      <p:childTnLst>
                        <p:par>
                          <p:cTn id="1785" fill="hold">
                            <p:stCondLst>
                              <p:cond delay="0"/>
                            </p:stCondLst>
                            <p:childTnLst>
                              <p:par>
                                <p:cTn id="178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88" dur="500"/>
                                        <p:tgtEl>
                                          <p:spTgt spid="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9" fill="hold">
                      <p:stCondLst>
                        <p:cond delay="indefinite"/>
                      </p:stCondLst>
                      <p:childTnLst>
                        <p:par>
                          <p:cTn id="1790" fill="hold">
                            <p:stCondLst>
                              <p:cond delay="0"/>
                            </p:stCondLst>
                            <p:childTnLst>
                              <p:par>
                                <p:cTn id="179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93" dur="500"/>
                                        <p:tgtEl>
                                          <p:spTgt spid="5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4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96" dur="500"/>
                                        <p:tgtEl>
                                          <p:spTgt spid="5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7" fill="hold">
                      <p:stCondLst>
                        <p:cond delay="indefinite"/>
                      </p:stCondLst>
                      <p:childTnLst>
                        <p:par>
                          <p:cTn id="1798" fill="hold">
                            <p:stCondLst>
                              <p:cond delay="0"/>
                            </p:stCondLst>
                            <p:childTnLst>
                              <p:par>
                                <p:cTn id="179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01" dur="500"/>
                                        <p:tgtEl>
                                          <p:spTgt spid="5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04" dur="500"/>
                                        <p:tgtEl>
                                          <p:spTgt spid="5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228600" y="151920"/>
            <a:ext cx="8686800" cy="685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9900ff"/>
                </a:solidFill>
                <a:latin typeface="Times New Roman"/>
              </a:rPr>
              <a:t>Example 5.1—Show that Two Samples of Hematite Are Consistent with the Law of Constant Composition. </a:t>
            </a:r>
            <a:endParaRPr b="0" lang="en-US" sz="2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92" name="CustomShape 2"/>
          <p:cNvSpPr/>
          <p:nvPr/>
        </p:nvSpPr>
        <p:spPr>
          <a:xfrm>
            <a:off x="2819520" y="5562720"/>
            <a:ext cx="5257800" cy="985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 fontScale="73000"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Since both samples have the same proportion of elements, hematite shows constant composition.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3" name="CustomShape 3"/>
          <p:cNvSpPr/>
          <p:nvPr/>
        </p:nvSpPr>
        <p:spPr>
          <a:xfrm>
            <a:off x="228600" y="5638680"/>
            <a:ext cx="2133720" cy="533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Compare: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4" name="CustomShape 4"/>
          <p:cNvSpPr/>
          <p:nvPr/>
        </p:nvSpPr>
        <p:spPr>
          <a:xfrm>
            <a:off x="228600" y="3657600"/>
            <a:ext cx="2133720" cy="191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Solution: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" name="CustomShape 5"/>
          <p:cNvSpPr/>
          <p:nvPr/>
        </p:nvSpPr>
        <p:spPr>
          <a:xfrm>
            <a:off x="2347920" y="2708280"/>
            <a:ext cx="6629400" cy="990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ctr">
              <a:spcBef>
                <a:spcPts val="11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spcBef>
                <a:spcPts val="7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composition = mass Fe : mass O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6" name="CustomShape 6"/>
          <p:cNvSpPr/>
          <p:nvPr/>
        </p:nvSpPr>
        <p:spPr>
          <a:xfrm>
            <a:off x="228600" y="2286000"/>
            <a:ext cx="2133720" cy="150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Solution Map: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Relationships: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7" name="CustomShape 7"/>
          <p:cNvSpPr/>
          <p:nvPr/>
        </p:nvSpPr>
        <p:spPr>
          <a:xfrm>
            <a:off x="2362320" y="990720"/>
            <a:ext cx="6629400" cy="91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 fontScale="61000"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Sample 1: 7.2 g Fe, (10.0-7.2) = 2.8 g O;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Sample 2: 18.1 g Fe, 6.91 g O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spcBef>
                <a:spcPts val="2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proportion Fe:O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8" name="CustomShape 8"/>
          <p:cNvSpPr/>
          <p:nvPr/>
        </p:nvSpPr>
        <p:spPr>
          <a:xfrm>
            <a:off x="228600" y="990720"/>
            <a:ext cx="2133720" cy="91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normAutofit fontScale="61000"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Given: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r">
              <a:spcBef>
                <a:spcPts val="29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Find: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9" name="Line 9"/>
          <p:cNvSpPr/>
          <p:nvPr/>
        </p:nvSpPr>
        <p:spPr>
          <a:xfrm>
            <a:off x="228600" y="990720"/>
            <a:ext cx="8763120" cy="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Line 10"/>
          <p:cNvSpPr/>
          <p:nvPr/>
        </p:nvSpPr>
        <p:spPr>
          <a:xfrm>
            <a:off x="257040" y="2274840"/>
            <a:ext cx="8763120" cy="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1" name="Line 11"/>
          <p:cNvSpPr/>
          <p:nvPr/>
        </p:nvSpPr>
        <p:spPr>
          <a:xfrm>
            <a:off x="228600" y="6697800"/>
            <a:ext cx="8763120" cy="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Line 12"/>
          <p:cNvSpPr/>
          <p:nvPr/>
        </p:nvSpPr>
        <p:spPr>
          <a:xfrm>
            <a:off x="228600" y="990720"/>
            <a:ext cx="0" cy="570708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Line 13"/>
          <p:cNvSpPr/>
          <p:nvPr/>
        </p:nvSpPr>
        <p:spPr>
          <a:xfrm>
            <a:off x="2362320" y="990720"/>
            <a:ext cx="0" cy="570708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Line 14"/>
          <p:cNvSpPr/>
          <p:nvPr/>
        </p:nvSpPr>
        <p:spPr>
          <a:xfrm>
            <a:off x="8991720" y="990720"/>
            <a:ext cx="0" cy="5707080"/>
          </a:xfrm>
          <a:prstGeom prst="line">
            <a:avLst/>
          </a:prstGeom>
          <a:ln cap="sq" w="2844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5" name="Line 15"/>
          <p:cNvSpPr/>
          <p:nvPr/>
        </p:nvSpPr>
        <p:spPr>
          <a:xfrm>
            <a:off x="214200" y="3659040"/>
            <a:ext cx="8763120" cy="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6" name="Line 16"/>
          <p:cNvSpPr/>
          <p:nvPr/>
        </p:nvSpPr>
        <p:spPr>
          <a:xfrm>
            <a:off x="228600" y="5618160"/>
            <a:ext cx="8763120" cy="0"/>
          </a:xfrm>
          <a:prstGeom prst="line">
            <a:avLst/>
          </a:prstGeom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07" name="Group 17"/>
          <p:cNvGrpSpPr/>
          <p:nvPr/>
        </p:nvGrpSpPr>
        <p:grpSpPr>
          <a:xfrm>
            <a:off x="2743200" y="2362320"/>
            <a:ext cx="6172200" cy="761760"/>
            <a:chOff x="2743200" y="2362320"/>
            <a:chExt cx="6172200" cy="761760"/>
          </a:xfrm>
        </p:grpSpPr>
        <p:sp>
          <p:nvSpPr>
            <p:cNvPr id="108" name="CustomShape 18"/>
            <p:cNvSpPr/>
            <p:nvPr/>
          </p:nvSpPr>
          <p:spPr>
            <a:xfrm>
              <a:off x="5791320" y="2362320"/>
              <a:ext cx="3124080" cy="761760"/>
            </a:xfrm>
            <a:custGeom>
              <a:avLst/>
              <a:gdLst/>
              <a:ahLst/>
              <a:rect l="0" t="0" r="r" b="b"/>
              <a:pathLst>
                <a:path w="8680" h="2118">
                  <a:moveTo>
                    <a:pt x="529" y="0"/>
                  </a:moveTo>
                  <a:lnTo>
                    <a:pt x="529" y="0"/>
                  </a:lnTo>
                  <a:cubicBezTo>
                    <a:pt x="436" y="0"/>
                    <a:pt x="345" y="24"/>
                    <a:pt x="265" y="71"/>
                  </a:cubicBezTo>
                  <a:cubicBezTo>
                    <a:pt x="184" y="117"/>
                    <a:pt x="117" y="184"/>
                    <a:pt x="71" y="265"/>
                  </a:cubicBezTo>
                  <a:cubicBezTo>
                    <a:pt x="24" y="345"/>
                    <a:pt x="0" y="436"/>
                    <a:pt x="0" y="529"/>
                  </a:cubicBezTo>
                  <a:lnTo>
                    <a:pt x="0" y="1587"/>
                  </a:lnTo>
                  <a:lnTo>
                    <a:pt x="0" y="1588"/>
                  </a:lnTo>
                  <a:cubicBezTo>
                    <a:pt x="0" y="1681"/>
                    <a:pt x="24" y="1772"/>
                    <a:pt x="71" y="1852"/>
                  </a:cubicBezTo>
                  <a:cubicBezTo>
                    <a:pt x="117" y="1933"/>
                    <a:pt x="184" y="2000"/>
                    <a:pt x="265" y="2046"/>
                  </a:cubicBezTo>
                  <a:cubicBezTo>
                    <a:pt x="345" y="2093"/>
                    <a:pt x="436" y="2117"/>
                    <a:pt x="529" y="2117"/>
                  </a:cubicBezTo>
                  <a:lnTo>
                    <a:pt x="8149" y="2117"/>
                  </a:lnTo>
                  <a:lnTo>
                    <a:pt x="8150" y="2117"/>
                  </a:lnTo>
                  <a:cubicBezTo>
                    <a:pt x="8243" y="2117"/>
                    <a:pt x="8334" y="2093"/>
                    <a:pt x="8414" y="2046"/>
                  </a:cubicBezTo>
                  <a:cubicBezTo>
                    <a:pt x="8495" y="2000"/>
                    <a:pt x="8562" y="1933"/>
                    <a:pt x="8608" y="1852"/>
                  </a:cubicBezTo>
                  <a:cubicBezTo>
                    <a:pt x="8655" y="1772"/>
                    <a:pt x="8679" y="1681"/>
                    <a:pt x="8679" y="1588"/>
                  </a:cubicBezTo>
                  <a:lnTo>
                    <a:pt x="8679" y="529"/>
                  </a:lnTo>
                  <a:lnTo>
                    <a:pt x="8679" y="529"/>
                  </a:lnTo>
                  <a:lnTo>
                    <a:pt x="8679" y="529"/>
                  </a:lnTo>
                  <a:cubicBezTo>
                    <a:pt x="8679" y="436"/>
                    <a:pt x="8655" y="345"/>
                    <a:pt x="8608" y="265"/>
                  </a:cubicBezTo>
                  <a:cubicBezTo>
                    <a:pt x="8562" y="184"/>
                    <a:pt x="8495" y="117"/>
                    <a:pt x="8414" y="71"/>
                  </a:cubicBezTo>
                  <a:cubicBezTo>
                    <a:pt x="8334" y="24"/>
                    <a:pt x="8243" y="0"/>
                    <a:pt x="8150" y="0"/>
                  </a:cubicBezTo>
                  <a:lnTo>
                    <a:pt x="529" y="0"/>
                  </a:lnTo>
                </a:path>
              </a:pathLst>
            </a:custGeom>
            <a:solidFill>
              <a:srgbClr val="ffcc66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6600cc"/>
                  </a:solidFill>
                  <a:latin typeface="Times New Roman"/>
                </a:rPr>
                <a:t>compound composition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09" name="CustomShape 19"/>
            <p:cNvSpPr/>
            <p:nvPr/>
          </p:nvSpPr>
          <p:spPr>
            <a:xfrm>
              <a:off x="5029200" y="2666520"/>
              <a:ext cx="601560" cy="128880"/>
            </a:xfrm>
            <a:custGeom>
              <a:avLst/>
              <a:gdLst/>
              <a:ahLst/>
              <a:rect l="0" t="0" r="r" b="b"/>
              <a:pathLst>
                <a:path w="1673" h="359">
                  <a:moveTo>
                    <a:pt x="0" y="269"/>
                  </a:moveTo>
                  <a:lnTo>
                    <a:pt x="1254" y="269"/>
                  </a:lnTo>
                  <a:lnTo>
                    <a:pt x="1254" y="358"/>
                  </a:lnTo>
                  <a:lnTo>
                    <a:pt x="1672" y="179"/>
                  </a:lnTo>
                  <a:lnTo>
                    <a:pt x="1254" y="0"/>
                  </a:lnTo>
                  <a:lnTo>
                    <a:pt x="1254" y="89"/>
                  </a:lnTo>
                  <a:lnTo>
                    <a:pt x="0" y="89"/>
                  </a:lnTo>
                  <a:lnTo>
                    <a:pt x="0" y="269"/>
                  </a:lnTo>
                </a:path>
              </a:pathLst>
            </a:custGeom>
            <a:solidFill>
              <a:srgbClr val="ffcc66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0" name="CustomShape 20"/>
            <p:cNvSpPr/>
            <p:nvPr/>
          </p:nvSpPr>
          <p:spPr>
            <a:xfrm>
              <a:off x="2743200" y="2362320"/>
              <a:ext cx="2209680" cy="685800"/>
            </a:xfrm>
            <a:custGeom>
              <a:avLst/>
              <a:gdLst/>
              <a:ahLst/>
              <a:rect l="0" t="0" r="r" b="b"/>
              <a:pathLst>
                <a:path w="6140" h="1907">
                  <a:moveTo>
                    <a:pt x="476" y="0"/>
                  </a:moveTo>
                  <a:lnTo>
                    <a:pt x="477" y="0"/>
                  </a:lnTo>
                  <a:cubicBezTo>
                    <a:pt x="393" y="0"/>
                    <a:pt x="311" y="22"/>
                    <a:pt x="238" y="64"/>
                  </a:cubicBezTo>
                  <a:cubicBezTo>
                    <a:pt x="166" y="106"/>
                    <a:pt x="106" y="166"/>
                    <a:pt x="64" y="238"/>
                  </a:cubicBezTo>
                  <a:cubicBezTo>
                    <a:pt x="22" y="311"/>
                    <a:pt x="0" y="393"/>
                    <a:pt x="0" y="477"/>
                  </a:cubicBezTo>
                  <a:lnTo>
                    <a:pt x="0" y="1429"/>
                  </a:lnTo>
                  <a:lnTo>
                    <a:pt x="0" y="1430"/>
                  </a:lnTo>
                  <a:cubicBezTo>
                    <a:pt x="0" y="1513"/>
                    <a:pt x="22" y="1595"/>
                    <a:pt x="64" y="1668"/>
                  </a:cubicBezTo>
                  <a:cubicBezTo>
                    <a:pt x="106" y="1740"/>
                    <a:pt x="166" y="1800"/>
                    <a:pt x="238" y="1842"/>
                  </a:cubicBezTo>
                  <a:cubicBezTo>
                    <a:pt x="311" y="1884"/>
                    <a:pt x="393" y="1906"/>
                    <a:pt x="477" y="1906"/>
                  </a:cubicBezTo>
                  <a:lnTo>
                    <a:pt x="5662" y="1906"/>
                  </a:lnTo>
                  <a:lnTo>
                    <a:pt x="5663" y="1906"/>
                  </a:lnTo>
                  <a:cubicBezTo>
                    <a:pt x="5746" y="1906"/>
                    <a:pt x="5828" y="1884"/>
                    <a:pt x="5901" y="1842"/>
                  </a:cubicBezTo>
                  <a:cubicBezTo>
                    <a:pt x="5973" y="1800"/>
                    <a:pt x="6033" y="1740"/>
                    <a:pt x="6075" y="1668"/>
                  </a:cubicBezTo>
                  <a:cubicBezTo>
                    <a:pt x="6117" y="1595"/>
                    <a:pt x="6139" y="1513"/>
                    <a:pt x="6139" y="1430"/>
                  </a:cubicBezTo>
                  <a:lnTo>
                    <a:pt x="6138" y="476"/>
                  </a:lnTo>
                  <a:lnTo>
                    <a:pt x="6139" y="477"/>
                  </a:lnTo>
                  <a:lnTo>
                    <a:pt x="6139" y="477"/>
                  </a:lnTo>
                  <a:cubicBezTo>
                    <a:pt x="6139" y="393"/>
                    <a:pt x="6117" y="311"/>
                    <a:pt x="6075" y="238"/>
                  </a:cubicBezTo>
                  <a:cubicBezTo>
                    <a:pt x="6033" y="166"/>
                    <a:pt x="5973" y="106"/>
                    <a:pt x="5901" y="64"/>
                  </a:cubicBezTo>
                  <a:cubicBezTo>
                    <a:pt x="5828" y="22"/>
                    <a:pt x="5746" y="0"/>
                    <a:pt x="5663" y="0"/>
                  </a:cubicBezTo>
                  <a:lnTo>
                    <a:pt x="476" y="0"/>
                  </a:lnTo>
                </a:path>
              </a:pathLst>
            </a:custGeom>
            <a:solidFill>
              <a:srgbClr val="ffcc66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6800" bIns="46800" anchor="ctr">
              <a:noAutofit/>
            </a:bodyPr>
            <a:p>
              <a:pPr algn="ctr">
                <a:tabLst>
                  <a:tab algn="l" pos="0"/>
                  <a:tab algn="l" pos="914400"/>
                  <a:tab algn="l" pos="1828800"/>
                  <a:tab algn="l" pos="2743200"/>
                  <a:tab algn="l" pos="3657600"/>
                  <a:tab algn="l" pos="4572000"/>
                  <a:tab algn="l" pos="5486400"/>
                  <a:tab algn="l" pos="6400800"/>
                  <a:tab algn="l" pos="7315200"/>
                  <a:tab algn="l" pos="8229600"/>
                  <a:tab algn="l" pos="9144000"/>
                  <a:tab algn="l" pos="10058400"/>
                </a:tabLst>
              </a:pPr>
              <a:r>
                <a:rPr b="0" lang="en-US" sz="2400" spc="-1" strike="noStrike">
                  <a:solidFill>
                    <a:srgbClr val="6600cc"/>
                  </a:solidFill>
                  <a:latin typeface="Times New Roman"/>
                </a:rPr>
                <a:t>element masses</a:t>
              </a:r>
              <a:endParaRPr b="0" lang="en-US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111" name="Formula 21"/>
              <p:cNvSpPr txBox="1"/>
              <p:nvPr/>
            </p:nvSpPr>
            <p:spPr>
              <a:xfrm>
                <a:off x="2909520" y="3840480"/>
                <a:ext cx="2459880" cy="1554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eqArr>
                      <m:e>
                        <m:r>
                          <m:rPr>
                            <m:lit/>
                            <m:nor/>
                          </m:rPr>
                          <m:t xml:space="preserve">Sample 1</m:t>
                        </m:r>
                      </m:e>
                      <m:e>
                        <m:f>
                          <m:num>
                            <m:r>
                              <m:t xml:space="preserve">7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2 g Fe</m:t>
                            </m:r>
                          </m:num>
                          <m:den>
                            <m:r>
                              <m:t xml:space="preserve">2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8 g O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rPr>
                            <m:lit/>
                            <m:nor/>
                          </m:rPr>
                          <m:t xml:space="preserve"> 2</m:t>
                        </m:r>
                        <m:r>
                          <m:rPr>
                            <m:lit/>
                            <m:nor/>
                          </m:rPr>
                          <m:t xml:space="preserve">.</m:t>
                        </m:r>
                        <m:r>
                          <m:t xml:space="preserve">6</m:t>
                        </m:r>
                      </m:e>
                    </m:eqAr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2" name="Formula 22"/>
              <p:cNvSpPr txBox="1"/>
              <p:nvPr/>
            </p:nvSpPr>
            <p:spPr>
              <a:xfrm>
                <a:off x="5763600" y="3840480"/>
                <a:ext cx="2743200" cy="1554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eqArr>
                      <m:e>
                        <m:r>
                          <m:rPr>
                            <m:lit/>
                            <m:nor/>
                          </m:rPr>
                          <m:t xml:space="preserve">Sample 2</m:t>
                        </m:r>
                      </m:e>
                      <m:e>
                        <m:f>
                          <m:num>
                            <m:r>
                              <m:rPr>
                                <m:lit/>
                                <m:nor/>
                              </m:rPr>
                              <m:t xml:space="preserve">18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1 g Fe</m:t>
                            </m:r>
                          </m:num>
                          <m:den>
                            <m:r>
                              <m:t xml:space="preserve">6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.</m:t>
                            </m:r>
                            <m:r>
                              <m:rPr>
                                <m:lit/>
                                <m:nor/>
                              </m:rPr>
                              <m:t xml:space="preserve">91 g O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rPr>
                            <m:lit/>
                            <m:nor/>
                          </m:rPr>
                          <m:t xml:space="preserve"> 2</m:t>
                        </m:r>
                        <m:r>
                          <m:rPr>
                            <m:lit/>
                            <m:nor/>
                          </m:rPr>
                          <m:t xml:space="preserve">.</m:t>
                        </m:r>
                        <m:r>
                          <m:rPr>
                            <m:lit/>
                            <m:nor/>
                          </m:rPr>
                          <m:t xml:space="preserve">61</m:t>
                        </m:r>
                      </m:e>
                    </m:eqArr>
                  </m:oMath>
                </a14:m>
              </a:p>
            </p:txBody>
          </p:sp>
        </mc:Choice>
        <mc:Fallback/>
      </mc:AlternateContent>
    </p:spTree>
  </p:cSld>
  <p:transition>
    <p:fade thruBlk="true"/>
  </p:transition>
  <p:timing>
    <p:tnLst>
      <p:par>
        <p:cTn id="126" dur="indefinite" restart="never" nodeType="tmRoot">
          <p:childTnLst>
            <p:seq>
              <p:cTn id="127" dur="indefinite" nodeType="mainSeq">
                <p:childTnLst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2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nodeType="after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6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1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6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TextShape 1"/>
          <p:cNvSpPr txBox="1"/>
          <p:nvPr/>
        </p:nvSpPr>
        <p:spPr>
          <a:xfrm>
            <a:off x="609480" y="281520"/>
            <a:ext cx="7772400" cy="761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800" spc="-1" strike="noStrike">
                <a:solidFill>
                  <a:srgbClr val="9900ff"/>
                </a:solidFill>
                <a:latin typeface="Times New Roman"/>
              </a:rPr>
              <a:t>Acids, Continued</a:t>
            </a:r>
            <a:endParaRPr b="0" lang="en-US" sz="48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23" name="TextShape 2"/>
          <p:cNvSpPr txBox="1"/>
          <p:nvPr/>
        </p:nvSpPr>
        <p:spPr>
          <a:xfrm>
            <a:off x="304560" y="1294920"/>
            <a:ext cx="5181480" cy="495324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lnSpc>
                <a:spcPct val="90000"/>
              </a:lnSpc>
              <a:spcBef>
                <a:spcPts val="8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</a:rPr>
              <a:t>Contain H</a:t>
            </a:r>
            <a:r>
              <a:rPr b="0" lang="en-US" sz="3600" spc="-1" strike="noStrike" baseline="50000">
                <a:solidFill>
                  <a:srgbClr val="000000"/>
                </a:solidFill>
                <a:latin typeface="Times New Roman"/>
              </a:rPr>
              <a:t>+1</a:t>
            </a:r>
            <a:r>
              <a:rPr b="0" lang="en-US" sz="3600" spc="-1" strike="noStrike">
                <a:solidFill>
                  <a:srgbClr val="000000"/>
                </a:solidFill>
                <a:latin typeface="Times New Roman"/>
              </a:rPr>
              <a:t> cation and anion.</a:t>
            </a:r>
            <a:endParaRPr b="0" lang="en-US" sz="3600" spc="-1" strike="noStrike">
              <a:solidFill>
                <a:srgbClr val="000000"/>
              </a:solidFill>
              <a:latin typeface="Times New Roman"/>
            </a:endParaRPr>
          </a:p>
          <a:p>
            <a:pPr lvl="1" marL="742680" indent="-285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Wingdings" charset="2"/>
              <a:buChar char="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In aqueous solution.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8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</a:rPr>
              <a:t>Binary acids have H</a:t>
            </a:r>
            <a:r>
              <a:rPr b="0" lang="en-US" sz="3600" spc="-1" strike="noStrike" baseline="50000">
                <a:solidFill>
                  <a:srgbClr val="000000"/>
                </a:solidFill>
                <a:latin typeface="Times New Roman"/>
              </a:rPr>
              <a:t>+1</a:t>
            </a:r>
            <a:r>
              <a:rPr b="0" lang="en-US" sz="3600" spc="-1" strike="noStrike">
                <a:solidFill>
                  <a:srgbClr val="000000"/>
                </a:solidFill>
                <a:latin typeface="Times New Roman"/>
              </a:rPr>
              <a:t> cation and nonmetal anion.</a:t>
            </a:r>
            <a:endParaRPr b="0" lang="en-US" sz="36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8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</a:rPr>
              <a:t>Oxyacids have H</a:t>
            </a:r>
            <a:r>
              <a:rPr b="0" lang="en-US" sz="3600" spc="-1" strike="noStrike" baseline="50000">
                <a:solidFill>
                  <a:srgbClr val="000000"/>
                </a:solidFill>
                <a:latin typeface="Times New Roman"/>
              </a:rPr>
              <a:t>+1</a:t>
            </a:r>
            <a:r>
              <a:rPr b="0" lang="en-US" sz="3600" spc="-1" strike="noStrike">
                <a:solidFill>
                  <a:srgbClr val="000000"/>
                </a:solidFill>
                <a:latin typeface="Times New Roman"/>
              </a:rPr>
              <a:t> cation and polyatomic anion.</a:t>
            </a:r>
            <a:endParaRPr b="0" lang="en-US" sz="36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24" name="" descr=""/>
          <p:cNvPicPr/>
          <p:nvPr/>
        </p:nvPicPr>
        <p:blipFill>
          <a:blip r:embed="rId1"/>
          <a:stretch/>
        </p:blipFill>
        <p:spPr>
          <a:xfrm>
            <a:off x="4952880" y="2362320"/>
            <a:ext cx="3962520" cy="24876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1805" dur="indefinite" restart="never" nodeType="tmRoot">
          <p:childTnLst>
            <p:seq>
              <p:cTn id="1806" dur="indefinite" nodeType="mainSeq">
                <p:childTnLst>
                  <p:par>
                    <p:cTn id="1807" fill="hold">
                      <p:stCondLst>
                        <p:cond delay="indefinite"/>
                      </p:stCondLst>
                      <p:childTnLst>
                        <p:par>
                          <p:cTn id="1808" fill="hold">
                            <p:stCondLst>
                              <p:cond delay="0"/>
                            </p:stCondLst>
                            <p:childTnLst>
                              <p:par>
                                <p:cTn id="180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11" dur="500"/>
                                        <p:tgtEl>
                                          <p:spTgt spid="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14" dur="500"/>
                                        <p:tgtEl>
                                          <p:spTgt spid="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5" fill="hold">
                      <p:stCondLst>
                        <p:cond delay="indefinite"/>
                      </p:stCondLst>
                      <p:childTnLst>
                        <p:par>
                          <p:cTn id="1816" fill="hold">
                            <p:stCondLst>
                              <p:cond delay="0"/>
                            </p:stCondLst>
                            <p:childTnLst>
                              <p:par>
                                <p:cTn id="181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19" dur="500"/>
                                        <p:tgtEl>
                                          <p:spTgt spid="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0" fill="hold">
                      <p:stCondLst>
                        <p:cond delay="indefinite"/>
                      </p:stCondLst>
                      <p:childTnLst>
                        <p:par>
                          <p:cTn id="1821" fill="hold">
                            <p:stCondLst>
                              <p:cond delay="0"/>
                            </p:stCondLst>
                            <p:childTnLst>
                              <p:par>
                                <p:cTn id="182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24" dur="500"/>
                                        <p:tgtEl>
                                          <p:spTgt spid="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TextShape 1"/>
          <p:cNvSpPr txBox="1"/>
          <p:nvPr/>
        </p:nvSpPr>
        <p:spPr>
          <a:xfrm>
            <a:off x="685800" y="357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Writing Formulas for Acids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26" name="TextShape 2"/>
          <p:cNvSpPr txBox="1"/>
          <p:nvPr/>
        </p:nvSpPr>
        <p:spPr>
          <a:xfrm>
            <a:off x="685800" y="1729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lnSpc>
                <a:spcPct val="100000"/>
              </a:lnSpc>
              <a:spcBef>
                <a:spcPts val="1264"/>
              </a:spcBef>
              <a:spcAft>
                <a:spcPts val="567"/>
              </a:spcAft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When name ends in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acid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, formulas starts with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H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100000"/>
              </a:lnSpc>
              <a:spcBef>
                <a:spcPts val="1264"/>
              </a:spcBef>
              <a:spcAft>
                <a:spcPts val="567"/>
              </a:spcAft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Hydro-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 prefix means it is binary acid, no prefix means it is an oxyacid.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100000"/>
              </a:lnSpc>
              <a:spcBef>
                <a:spcPts val="1264"/>
              </a:spcBef>
              <a:spcAft>
                <a:spcPts val="567"/>
              </a:spcAft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For an oxyacid, if ending is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–ic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, polyatomic ion ends in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–ate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; if ending is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–ous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, polyatomic ion ends in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–ite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  <a:ea typeface="Noto Sans CJK SC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825" dur="indefinite" restart="never" nodeType="tmRoot">
          <p:childTnLst>
            <p:seq>
              <p:cTn id="1826" dur="indefinite" nodeType="mainSeq">
                <p:childTnLst>
                  <p:par>
                    <p:cTn id="1827" fill="hold">
                      <p:stCondLst>
                        <p:cond delay="indefinite"/>
                      </p:stCondLst>
                      <p:childTnLst>
                        <p:par>
                          <p:cTn id="1828" fill="hold">
                            <p:stCondLst>
                              <p:cond delay="0"/>
                            </p:stCondLst>
                            <p:childTnLst>
                              <p:par>
                                <p:cTn id="182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31" dur="500"/>
                                        <p:tgtEl>
                                          <p:spTgt spid="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2" fill="hold">
                      <p:stCondLst>
                        <p:cond delay="indefinite"/>
                      </p:stCondLst>
                      <p:childTnLst>
                        <p:par>
                          <p:cTn id="1833" fill="hold">
                            <p:stCondLst>
                              <p:cond delay="0"/>
                            </p:stCondLst>
                            <p:childTnLst>
                              <p:par>
                                <p:cTn id="183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36" dur="500"/>
                                        <p:tgtEl>
                                          <p:spTgt spid="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7" fill="hold">
                      <p:stCondLst>
                        <p:cond delay="indefinite"/>
                      </p:stCondLst>
                      <p:childTnLst>
                        <p:par>
                          <p:cTn id="1838" fill="hold">
                            <p:stCondLst>
                              <p:cond delay="0"/>
                            </p:stCondLst>
                            <p:childTnLst>
                              <p:par>
                                <p:cTn id="183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41" dur="500"/>
                                        <p:tgtEl>
                                          <p:spTgt spid="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TextShape 1"/>
          <p:cNvSpPr txBox="1"/>
          <p:nvPr/>
        </p:nvSpPr>
        <p:spPr>
          <a:xfrm>
            <a:off x="685800" y="380880"/>
            <a:ext cx="7772400" cy="990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Example—Binary Acids,</a:t>
            </a:r>
            <a:br/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Hydrosulfuric Acid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28" name="TextShape 2"/>
          <p:cNvSpPr txBox="1"/>
          <p:nvPr/>
        </p:nvSpPr>
        <p:spPr>
          <a:xfrm>
            <a:off x="304560" y="1676520"/>
            <a:ext cx="4724280" cy="502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cation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anion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Charge (without sign) becomes subscript for the other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Add (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aq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) to indicate dissolved in water.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Check that the total charge of the cations cancels the total charge of the anions.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9" name="CustomShape 3"/>
          <p:cNvSpPr/>
          <p:nvPr/>
        </p:nvSpPr>
        <p:spPr>
          <a:xfrm>
            <a:off x="5638680" y="1676520"/>
            <a:ext cx="73044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0" name="CustomShape 4"/>
          <p:cNvSpPr/>
          <p:nvPr/>
        </p:nvSpPr>
        <p:spPr>
          <a:xfrm>
            <a:off x="5653800" y="2438280"/>
            <a:ext cx="6015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1" name="CustomShape 5"/>
          <p:cNvSpPr/>
          <p:nvPr/>
        </p:nvSpPr>
        <p:spPr>
          <a:xfrm>
            <a:off x="5662440" y="3124080"/>
            <a:ext cx="113004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2" name="CustomShape 6"/>
          <p:cNvSpPr/>
          <p:nvPr/>
        </p:nvSpPr>
        <p:spPr>
          <a:xfrm>
            <a:off x="7245000" y="3124080"/>
            <a:ext cx="81792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3" name="CustomShape 7"/>
          <p:cNvSpPr/>
          <p:nvPr/>
        </p:nvSpPr>
        <p:spPr>
          <a:xfrm>
            <a:off x="5271120" y="4952880"/>
            <a:ext cx="3061080" cy="1068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 = (2)∙(+1) = +2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 = (1)∙(-2) = -2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534" name="Group 8"/>
          <p:cNvGrpSpPr/>
          <p:nvPr/>
        </p:nvGrpSpPr>
        <p:grpSpPr>
          <a:xfrm>
            <a:off x="5943240" y="3429000"/>
            <a:ext cx="609480" cy="228600"/>
            <a:chOff x="5943240" y="3429000"/>
            <a:chExt cx="609480" cy="228600"/>
          </a:xfrm>
        </p:grpSpPr>
        <p:sp>
          <p:nvSpPr>
            <p:cNvPr id="535" name="Line 9"/>
            <p:cNvSpPr/>
            <p:nvPr/>
          </p:nvSpPr>
          <p:spPr>
            <a:xfrm>
              <a:off x="6050160" y="3448080"/>
              <a:ext cx="502560" cy="20952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36" name="Line 10"/>
            <p:cNvSpPr/>
            <p:nvPr/>
          </p:nvSpPr>
          <p:spPr>
            <a:xfrm flipH="1">
              <a:off x="5943240" y="3429000"/>
              <a:ext cx="609480" cy="22860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37" name="CustomShape 11"/>
          <p:cNvSpPr/>
          <p:nvPr/>
        </p:nvSpPr>
        <p:spPr>
          <a:xfrm>
            <a:off x="5645880" y="4114800"/>
            <a:ext cx="159984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 (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aq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8" name="CustomShape 12"/>
          <p:cNvSpPr/>
          <p:nvPr/>
        </p:nvSpPr>
        <p:spPr>
          <a:xfrm>
            <a:off x="6805080" y="1523880"/>
            <a:ext cx="212400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In all acids, the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cation is H</a:t>
            </a:r>
            <a:r>
              <a:rPr b="0" lang="en-US" sz="2400" spc="-1" strike="noStrike" baseline="30000">
                <a:solidFill>
                  <a:srgbClr val="0066ff"/>
                </a:solidFill>
                <a:latin typeface="Times New Roman"/>
              </a:rPr>
              <a:t>+</a:t>
            </a: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9" name="CustomShape 13"/>
          <p:cNvSpPr/>
          <p:nvPr/>
        </p:nvSpPr>
        <p:spPr>
          <a:xfrm>
            <a:off x="6583680" y="2362320"/>
            <a:ext cx="219348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2400" spc="-1" strike="noStrike">
                <a:solidFill>
                  <a:srgbClr val="0066ff"/>
                </a:solidFill>
                <a:latin typeface="Times New Roman"/>
              </a:rPr>
              <a:t>Hydro-</a:t>
            </a:r>
            <a:r>
              <a:rPr b="0" i="1" lang="en-US" sz="2400" spc="-1" strike="noStrike">
                <a:solidFill>
                  <a:srgbClr val="0066ff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means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binary.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842" dur="indefinite" restart="never" nodeType="tmRoot">
          <p:childTnLst>
            <p:seq>
              <p:cTn id="1843" dur="indefinite" nodeType="mainSeq">
                <p:childTnLst>
                  <p:par>
                    <p:cTn id="1844" fill="hold">
                      <p:stCondLst>
                        <p:cond delay="indefinite"/>
                      </p:stCondLst>
                      <p:childTnLst>
                        <p:par>
                          <p:cTn id="1845" fill="hold">
                            <p:stCondLst>
                              <p:cond delay="0"/>
                            </p:stCondLst>
                            <p:childTnLst>
                              <p:par>
                                <p:cTn id="1846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8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9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0" fill="hold">
                      <p:stCondLst>
                        <p:cond delay="indefinite"/>
                      </p:stCondLst>
                      <p:childTnLst>
                        <p:par>
                          <p:cTn id="1851" fill="hold">
                            <p:stCondLst>
                              <p:cond delay="0"/>
                            </p:stCondLst>
                            <p:childTnLst>
                              <p:par>
                                <p:cTn id="185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4" fill="hold">
                      <p:stCondLst>
                        <p:cond delay="indefinite"/>
                      </p:stCondLst>
                      <p:childTnLst>
                        <p:par>
                          <p:cTn id="1855" fill="hold">
                            <p:stCondLst>
                              <p:cond delay="0"/>
                            </p:stCondLst>
                            <p:childTnLst>
                              <p:par>
                                <p:cTn id="1856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8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9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animClr clrSpc="rgb">
                                <p:cBhvr>
                                  <p:cTn id="186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29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861" fill="hold">
                      <p:stCondLst>
                        <p:cond delay="indefinite"/>
                      </p:stCondLst>
                      <p:childTnLst>
                        <p:par>
                          <p:cTn id="1862" fill="hold">
                            <p:stCondLst>
                              <p:cond delay="0"/>
                            </p:stCondLst>
                            <p:childTnLst>
                              <p:par>
                                <p:cTn id="18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5" fill="hold">
                      <p:stCondLst>
                        <p:cond delay="indefinite"/>
                      </p:stCondLst>
                      <p:childTnLst>
                        <p:par>
                          <p:cTn id="1866" fill="hold">
                            <p:stCondLst>
                              <p:cond delay="0"/>
                            </p:stCondLst>
                            <p:childTnLst>
                              <p:par>
                                <p:cTn id="18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869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30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870" fill="hold">
                      <p:stCondLst>
                        <p:cond delay="indefinite"/>
                      </p:stCondLst>
                      <p:childTnLst>
                        <p:par>
                          <p:cTn id="1871" fill="hold">
                            <p:stCondLst>
                              <p:cond delay="0"/>
                            </p:stCondLst>
                            <p:childTnLst>
                              <p:par>
                                <p:cTn id="18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874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31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875" fill="hold">
                      <p:stCondLst>
                        <p:cond delay="indefinite"/>
                      </p:stCondLst>
                      <p:childTnLst>
                        <p:par>
                          <p:cTn id="1876" fill="hold">
                            <p:stCondLst>
                              <p:cond delay="0"/>
                            </p:stCondLst>
                            <p:childTnLst>
                              <p:par>
                                <p:cTn id="18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879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34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880" fill="hold">
                      <p:stCondLst>
                        <p:cond delay="indefinite"/>
                      </p:stCondLst>
                      <p:childTnLst>
                        <p:par>
                          <p:cTn id="1881" fill="hold">
                            <p:stCondLst>
                              <p:cond delay="0"/>
                            </p:stCondLst>
                            <p:childTnLst>
                              <p:par>
                                <p:cTn id="188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884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32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885" fill="hold">
                      <p:stCondLst>
                        <p:cond delay="indefinite"/>
                      </p:stCondLst>
                      <p:childTnLst>
                        <p:par>
                          <p:cTn id="1886" fill="hold">
                            <p:stCondLst>
                              <p:cond delay="0"/>
                            </p:stCondLst>
                            <p:childTnLst>
                              <p:par>
                                <p:cTn id="18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889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37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890" fill="hold">
                      <p:stCondLst>
                        <p:cond delay="indefinite"/>
                      </p:stCondLst>
                      <p:childTnLst>
                        <p:par>
                          <p:cTn id="1891" fill="hold">
                            <p:stCondLst>
                              <p:cond delay="0"/>
                            </p:stCondLst>
                            <p:childTnLst>
                              <p:par>
                                <p:cTn id="189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TextShape 1"/>
          <p:cNvSpPr txBox="1"/>
          <p:nvPr/>
        </p:nvSpPr>
        <p:spPr>
          <a:xfrm>
            <a:off x="685800" y="380880"/>
            <a:ext cx="7772400" cy="990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Example—Oxyacids,</a:t>
            </a:r>
            <a:br/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Carbonic Acid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41" name="TextShape 2"/>
          <p:cNvSpPr txBox="1"/>
          <p:nvPr/>
        </p:nvSpPr>
        <p:spPr>
          <a:xfrm>
            <a:off x="304560" y="1676520"/>
            <a:ext cx="4724280" cy="502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cation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Write the symbol for the anion and its charge.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Charge (without sign) becomes subscript for the other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Add (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aq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) to indicate dissolved in water.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598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Check that the total charge of the cations cancels the total charge of the anions.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2" name="CustomShape 3"/>
          <p:cNvSpPr/>
          <p:nvPr/>
        </p:nvSpPr>
        <p:spPr>
          <a:xfrm>
            <a:off x="5649120" y="1828800"/>
            <a:ext cx="7095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3" name="CustomShape 4"/>
          <p:cNvSpPr/>
          <p:nvPr/>
        </p:nvSpPr>
        <p:spPr>
          <a:xfrm>
            <a:off x="5433120" y="2438280"/>
            <a:ext cx="105876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4" name="CustomShape 5"/>
          <p:cNvSpPr/>
          <p:nvPr/>
        </p:nvSpPr>
        <p:spPr>
          <a:xfrm>
            <a:off x="5137200" y="3581280"/>
            <a:ext cx="158724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CO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5" name="CustomShape 6"/>
          <p:cNvSpPr/>
          <p:nvPr/>
        </p:nvSpPr>
        <p:spPr>
          <a:xfrm>
            <a:off x="7153200" y="3581280"/>
            <a:ext cx="127512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6" name="CustomShape 7"/>
          <p:cNvSpPr/>
          <p:nvPr/>
        </p:nvSpPr>
        <p:spPr>
          <a:xfrm>
            <a:off x="5171760" y="4952880"/>
            <a:ext cx="3260880" cy="1136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 = (2)∙(+1) = +2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(1)∙(-2) = -2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547" name="Group 8"/>
          <p:cNvGrpSpPr/>
          <p:nvPr/>
        </p:nvGrpSpPr>
        <p:grpSpPr>
          <a:xfrm>
            <a:off x="5486040" y="3962520"/>
            <a:ext cx="914400" cy="228600"/>
            <a:chOff x="5486040" y="3962520"/>
            <a:chExt cx="914400" cy="228600"/>
          </a:xfrm>
        </p:grpSpPr>
        <p:sp>
          <p:nvSpPr>
            <p:cNvPr id="548" name="Line 9"/>
            <p:cNvSpPr/>
            <p:nvPr/>
          </p:nvSpPr>
          <p:spPr>
            <a:xfrm>
              <a:off x="5646600" y="3981600"/>
              <a:ext cx="753840" cy="20952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49" name="Line 10"/>
            <p:cNvSpPr/>
            <p:nvPr/>
          </p:nvSpPr>
          <p:spPr>
            <a:xfrm flipH="1">
              <a:off x="5486040" y="3962520"/>
              <a:ext cx="914040" cy="22860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50" name="CustomShape 11"/>
          <p:cNvSpPr/>
          <p:nvPr/>
        </p:nvSpPr>
        <p:spPr>
          <a:xfrm>
            <a:off x="5654160" y="4343400"/>
            <a:ext cx="195516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(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aq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1" name="CustomShape 12"/>
          <p:cNvSpPr/>
          <p:nvPr/>
        </p:nvSpPr>
        <p:spPr>
          <a:xfrm>
            <a:off x="6805080" y="1523880"/>
            <a:ext cx="212400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In all acids, the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cation is H</a:t>
            </a:r>
            <a:r>
              <a:rPr b="0" lang="en-US" sz="2400" spc="-1" strike="noStrike" baseline="30000">
                <a:solidFill>
                  <a:srgbClr val="0066ff"/>
                </a:solidFill>
                <a:latin typeface="Times New Roman"/>
              </a:rPr>
              <a:t>+</a:t>
            </a: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2" name="CustomShape 13"/>
          <p:cNvSpPr/>
          <p:nvPr/>
        </p:nvSpPr>
        <p:spPr>
          <a:xfrm>
            <a:off x="6651000" y="2286000"/>
            <a:ext cx="231588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No</a:t>
            </a:r>
            <a:r>
              <a:rPr b="0" i="1" lang="en-US" sz="2400" spc="-1" strike="noStrike">
                <a:solidFill>
                  <a:srgbClr val="0066ff"/>
                </a:solidFill>
                <a:latin typeface="Times New Roman"/>
              </a:rPr>
              <a:t> </a:t>
            </a:r>
            <a:r>
              <a:rPr b="1" i="1" lang="en-US" sz="2400" spc="-1" strike="noStrike">
                <a:solidFill>
                  <a:srgbClr val="0066ff"/>
                </a:solidFill>
                <a:latin typeface="Times New Roman"/>
              </a:rPr>
              <a:t>hydro-</a:t>
            </a:r>
            <a:r>
              <a:rPr b="0" i="1" lang="en-US" sz="2400" spc="-1" strike="noStrike">
                <a:solidFill>
                  <a:srgbClr val="0066ff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means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polyatomic</a:t>
            </a:r>
            <a:r>
              <a:rPr b="0" i="1" lang="en-US" sz="2400" spc="-1" strike="noStrike">
                <a:solidFill>
                  <a:srgbClr val="0066ff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3" name="CustomShape 14"/>
          <p:cNvSpPr/>
          <p:nvPr/>
        </p:nvSpPr>
        <p:spPr>
          <a:xfrm>
            <a:off x="6626880" y="3124080"/>
            <a:ext cx="245448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2400" spc="-1" strike="noStrike">
                <a:solidFill>
                  <a:srgbClr val="0066ff"/>
                </a:solidFill>
                <a:latin typeface="Times New Roman"/>
              </a:rPr>
              <a:t>-ic</a:t>
            </a: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 means </a:t>
            </a:r>
            <a:r>
              <a:rPr b="1" lang="en-US" sz="2400" spc="-1" strike="noStrike">
                <a:solidFill>
                  <a:srgbClr val="0066ff"/>
                </a:solidFill>
                <a:latin typeface="Times New Roman"/>
              </a:rPr>
              <a:t>-</a:t>
            </a:r>
            <a:r>
              <a:rPr b="1" i="1" lang="en-US" sz="2400" spc="-1" strike="noStrike">
                <a:solidFill>
                  <a:srgbClr val="0066ff"/>
                </a:solidFill>
                <a:latin typeface="Times New Roman"/>
              </a:rPr>
              <a:t>ate</a:t>
            </a:r>
            <a:r>
              <a:rPr b="0" lang="en-US" sz="2400" spc="-1" strike="noStrike">
                <a:solidFill>
                  <a:srgbClr val="0066ff"/>
                </a:solidFill>
                <a:latin typeface="Times New Roman"/>
              </a:rPr>
              <a:t>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894" dur="indefinite" restart="never" nodeType="tmRoot">
          <p:childTnLst>
            <p:seq>
              <p:cTn id="1895" dur="indefinite" nodeType="mainSeq">
                <p:childTnLst>
                  <p:par>
                    <p:cTn id="1896" fill="hold">
                      <p:stCondLst>
                        <p:cond delay="indefinite"/>
                      </p:stCondLst>
                      <p:childTnLst>
                        <p:par>
                          <p:cTn id="1897" fill="hold">
                            <p:stCondLst>
                              <p:cond delay="0"/>
                            </p:stCondLst>
                            <p:childTnLst>
                              <p:par>
                                <p:cTn id="1898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0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1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2" fill="hold">
                      <p:stCondLst>
                        <p:cond delay="indefinite"/>
                      </p:stCondLst>
                      <p:childTnLst>
                        <p:par>
                          <p:cTn id="1903" fill="hold">
                            <p:stCondLst>
                              <p:cond delay="0"/>
                            </p:stCondLst>
                            <p:childTnLst>
                              <p:par>
                                <p:cTn id="190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6" fill="hold">
                      <p:stCondLst>
                        <p:cond delay="indefinite"/>
                      </p:stCondLst>
                      <p:childTnLst>
                        <p:par>
                          <p:cTn id="1907" fill="hold">
                            <p:stCondLst>
                              <p:cond delay="0"/>
                            </p:stCondLst>
                            <p:childTnLst>
                              <p:par>
                                <p:cTn id="1908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0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1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animClr clrSpc="rgb">
                                <p:cBhvr>
                                  <p:cTn id="191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42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13" fill="hold">
                      <p:stCondLst>
                        <p:cond delay="indefinite"/>
                      </p:stCondLst>
                      <p:childTnLst>
                        <p:par>
                          <p:cTn id="1914" fill="hold">
                            <p:stCondLst>
                              <p:cond delay="0"/>
                            </p:stCondLst>
                            <p:childTnLst>
                              <p:par>
                                <p:cTn id="1915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7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8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9" fill="hold">
                      <p:stCondLst>
                        <p:cond delay="indefinite"/>
                      </p:stCondLst>
                      <p:childTnLst>
                        <p:par>
                          <p:cTn id="1920" fill="hold">
                            <p:stCondLst>
                              <p:cond delay="0"/>
                            </p:stCondLst>
                            <p:childTnLst>
                              <p:par>
                                <p:cTn id="19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3" fill="hold">
                      <p:stCondLst>
                        <p:cond delay="indefinite"/>
                      </p:stCondLst>
                      <p:childTnLst>
                        <p:par>
                          <p:cTn id="1924" fill="hold">
                            <p:stCondLst>
                              <p:cond delay="0"/>
                            </p:stCondLst>
                            <p:childTnLst>
                              <p:par>
                                <p:cTn id="19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2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43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28" fill="hold">
                      <p:stCondLst>
                        <p:cond delay="indefinite"/>
                      </p:stCondLst>
                      <p:childTnLst>
                        <p:par>
                          <p:cTn id="1929" fill="hold">
                            <p:stCondLst>
                              <p:cond delay="0"/>
                            </p:stCondLst>
                            <p:childTnLst>
                              <p:par>
                                <p:cTn id="193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3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44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33" fill="hold">
                      <p:stCondLst>
                        <p:cond delay="indefinite"/>
                      </p:stCondLst>
                      <p:childTnLst>
                        <p:par>
                          <p:cTn id="1934" fill="hold">
                            <p:stCondLst>
                              <p:cond delay="0"/>
                            </p:stCondLst>
                            <p:childTnLst>
                              <p:par>
                                <p:cTn id="19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3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47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38" fill="hold">
                      <p:stCondLst>
                        <p:cond delay="indefinite"/>
                      </p:stCondLst>
                      <p:childTnLst>
                        <p:par>
                          <p:cTn id="1939" fill="hold">
                            <p:stCondLst>
                              <p:cond delay="0"/>
                            </p:stCondLst>
                            <p:childTnLst>
                              <p:par>
                                <p:cTn id="19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4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45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43" fill="hold">
                      <p:stCondLst>
                        <p:cond delay="indefinite"/>
                      </p:stCondLst>
                      <p:childTnLst>
                        <p:par>
                          <p:cTn id="1944" fill="hold">
                            <p:stCondLst>
                              <p:cond delay="0"/>
                            </p:stCondLst>
                            <p:childTnLst>
                              <p:par>
                                <p:cTn id="19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47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50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48" fill="hold">
                      <p:stCondLst>
                        <p:cond delay="indefinite"/>
                      </p:stCondLst>
                      <p:childTnLst>
                        <p:par>
                          <p:cTn id="1949" fill="hold">
                            <p:stCondLst>
                              <p:cond delay="0"/>
                            </p:stCondLst>
                            <p:childTnLst>
                              <p:par>
                                <p:cTn id="19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TextShape 1"/>
          <p:cNvSpPr txBox="1"/>
          <p:nvPr/>
        </p:nvSpPr>
        <p:spPr>
          <a:xfrm>
            <a:off x="685800" y="380880"/>
            <a:ext cx="7772400" cy="990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Example—Oxyacids,</a:t>
            </a:r>
            <a:br/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Sulfurous Acid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55" name="TextShape 2"/>
          <p:cNvSpPr txBox="1"/>
          <p:nvPr/>
        </p:nvSpPr>
        <p:spPr>
          <a:xfrm>
            <a:off x="304560" y="1676520"/>
            <a:ext cx="4724280" cy="502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lnSpc>
                <a:spcPct val="8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symbol for the cation and its charge.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8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Write the symbol for the anion and its charge.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8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Charge (without sign) becomes subscript for the other ion.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8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Add (</a:t>
            </a:r>
            <a:r>
              <a:rPr b="0" i="1" lang="en-US" sz="2800" spc="-1" strike="noStrike">
                <a:solidFill>
                  <a:srgbClr val="000000"/>
                </a:solidFill>
                <a:latin typeface="Times New Roman"/>
              </a:rPr>
              <a:t>aq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) to indicate dissolved in water.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80000"/>
              </a:lnSpc>
              <a:spcBef>
                <a:spcPts val="697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Check that the total charge of the cations cancels the total charge of the anions 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6" name="CustomShape 3"/>
          <p:cNvSpPr/>
          <p:nvPr/>
        </p:nvSpPr>
        <p:spPr>
          <a:xfrm>
            <a:off x="5649120" y="1828800"/>
            <a:ext cx="709560" cy="581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7" name="CustomShape 4"/>
          <p:cNvSpPr/>
          <p:nvPr/>
        </p:nvSpPr>
        <p:spPr>
          <a:xfrm>
            <a:off x="5433120" y="2438280"/>
            <a:ext cx="101304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8" name="CustomShape 5"/>
          <p:cNvSpPr/>
          <p:nvPr/>
        </p:nvSpPr>
        <p:spPr>
          <a:xfrm>
            <a:off x="5137200" y="3581280"/>
            <a:ext cx="154152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 baseline="30000">
                <a:solidFill>
                  <a:srgbClr val="000000"/>
                </a:solidFill>
                <a:latin typeface="Times New Roman"/>
              </a:rPr>
              <a:t>2-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9" name="CustomShape 6"/>
          <p:cNvSpPr/>
          <p:nvPr/>
        </p:nvSpPr>
        <p:spPr>
          <a:xfrm>
            <a:off x="7152840" y="3581280"/>
            <a:ext cx="122940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0" name="CustomShape 7"/>
          <p:cNvSpPr/>
          <p:nvPr/>
        </p:nvSpPr>
        <p:spPr>
          <a:xfrm>
            <a:off x="5194080" y="4952880"/>
            <a:ext cx="3215160" cy="1136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 = (2)∙(+1) = +2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(1)∙(-2) = -2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561" name="Group 8"/>
          <p:cNvGrpSpPr/>
          <p:nvPr/>
        </p:nvGrpSpPr>
        <p:grpSpPr>
          <a:xfrm>
            <a:off x="5486040" y="3962520"/>
            <a:ext cx="914400" cy="228600"/>
            <a:chOff x="5486040" y="3962520"/>
            <a:chExt cx="914400" cy="228600"/>
          </a:xfrm>
        </p:grpSpPr>
        <p:sp>
          <p:nvSpPr>
            <p:cNvPr id="562" name="Line 9"/>
            <p:cNvSpPr/>
            <p:nvPr/>
          </p:nvSpPr>
          <p:spPr>
            <a:xfrm>
              <a:off x="5646600" y="3981600"/>
              <a:ext cx="753840" cy="20952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63" name="Line 10"/>
            <p:cNvSpPr/>
            <p:nvPr/>
          </p:nvSpPr>
          <p:spPr>
            <a:xfrm flipH="1">
              <a:off x="5486040" y="3962520"/>
              <a:ext cx="914040" cy="228600"/>
            </a:xfrm>
            <a:prstGeom prst="line">
              <a:avLst/>
            </a:prstGeom>
            <a:ln w="9360">
              <a:solidFill>
                <a:srgbClr val="ff0000"/>
              </a:solidFill>
              <a:miter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64" name="CustomShape 11"/>
          <p:cNvSpPr/>
          <p:nvPr/>
        </p:nvSpPr>
        <p:spPr>
          <a:xfrm>
            <a:off x="5653800" y="4343400"/>
            <a:ext cx="1909440" cy="648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(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aq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5" name="CustomShape 12"/>
          <p:cNvSpPr/>
          <p:nvPr/>
        </p:nvSpPr>
        <p:spPr>
          <a:xfrm>
            <a:off x="6805080" y="1523880"/>
            <a:ext cx="212400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In all acids, the 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cation is H</a:t>
            </a:r>
            <a:r>
              <a:rPr b="0" lang="en-US" sz="2400" spc="-1" strike="noStrike" baseline="30000">
                <a:solidFill>
                  <a:srgbClr val="000000"/>
                </a:solidFill>
                <a:latin typeface="Times New Roman"/>
              </a:rPr>
              <a:t>+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6" name="CustomShape 13"/>
          <p:cNvSpPr/>
          <p:nvPr/>
        </p:nvSpPr>
        <p:spPr>
          <a:xfrm>
            <a:off x="6651000" y="2286000"/>
            <a:ext cx="2315880" cy="82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No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i="1" lang="en-US" sz="2400" spc="-1" strike="noStrike">
                <a:solidFill>
                  <a:srgbClr val="000000"/>
                </a:solidFill>
                <a:latin typeface="Times New Roman"/>
              </a:rPr>
              <a:t>hydro-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means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polyatomic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7" name="CustomShape 14"/>
          <p:cNvSpPr/>
          <p:nvPr/>
        </p:nvSpPr>
        <p:spPr>
          <a:xfrm>
            <a:off x="6627600" y="3124080"/>
            <a:ext cx="2607120" cy="459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i="1" lang="en-US" sz="2400" spc="-1" strike="noStrike">
                <a:solidFill>
                  <a:srgbClr val="000000"/>
                </a:solidFill>
                <a:latin typeface="Times New Roman"/>
              </a:rPr>
              <a:t>-ous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means </a:t>
            </a:r>
            <a:r>
              <a:rPr b="1" lang="en-US" sz="2400" spc="-1" strike="noStrike">
                <a:solidFill>
                  <a:srgbClr val="000000"/>
                </a:solidFill>
                <a:latin typeface="Times New Roman"/>
              </a:rPr>
              <a:t>-</a:t>
            </a:r>
            <a:r>
              <a:rPr b="1" i="1" lang="en-US" sz="2400" spc="-1" strike="noStrike">
                <a:solidFill>
                  <a:srgbClr val="000000"/>
                </a:solidFill>
                <a:latin typeface="Times New Roman"/>
              </a:rPr>
              <a:t>ite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</a:rPr>
              <a:t> ion.</a:t>
            </a:r>
            <a:endParaRPr b="0" lang="en-US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952" dur="indefinite" restart="never" nodeType="tmRoot">
          <p:childTnLst>
            <p:seq>
              <p:cTn id="1953" dur="indefinite" nodeType="mainSeq">
                <p:childTnLst>
                  <p:par>
                    <p:cTn id="1954" fill="hold">
                      <p:stCondLst>
                        <p:cond delay="indefinite"/>
                      </p:stCondLst>
                      <p:childTnLst>
                        <p:par>
                          <p:cTn id="1955" fill="hold">
                            <p:stCondLst>
                              <p:cond delay="0"/>
                            </p:stCondLst>
                            <p:childTnLst>
                              <p:par>
                                <p:cTn id="1956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8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9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0" fill="hold">
                      <p:stCondLst>
                        <p:cond delay="indefinite"/>
                      </p:stCondLst>
                      <p:childTnLst>
                        <p:par>
                          <p:cTn id="1961" fill="hold">
                            <p:stCondLst>
                              <p:cond delay="0"/>
                            </p:stCondLst>
                            <p:childTnLst>
                              <p:par>
                                <p:cTn id="196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4" fill="hold">
                      <p:stCondLst>
                        <p:cond delay="indefinite"/>
                      </p:stCondLst>
                      <p:childTnLst>
                        <p:par>
                          <p:cTn id="1965" fill="hold">
                            <p:stCondLst>
                              <p:cond delay="0"/>
                            </p:stCondLst>
                            <p:childTnLst>
                              <p:par>
                                <p:cTn id="1966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8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9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animClr clrSpc="rgb">
                                <p:cBhvr>
                                  <p:cTn id="197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56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71" fill="hold">
                      <p:stCondLst>
                        <p:cond delay="indefinite"/>
                      </p:stCondLst>
                      <p:childTnLst>
                        <p:par>
                          <p:cTn id="1972" fill="hold">
                            <p:stCondLst>
                              <p:cond delay="0"/>
                            </p:stCondLst>
                            <p:childTnLst>
                              <p:par>
                                <p:cTn id="1973" nodeType="click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5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6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7" fill="hold">
                      <p:stCondLst>
                        <p:cond delay="indefinite"/>
                      </p:stCondLst>
                      <p:childTnLst>
                        <p:par>
                          <p:cTn id="1978" fill="hold">
                            <p:stCondLst>
                              <p:cond delay="0"/>
                            </p:stCondLst>
                            <p:childTnLst>
                              <p:par>
                                <p:cTn id="19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1" fill="hold">
                      <p:stCondLst>
                        <p:cond delay="indefinite"/>
                      </p:stCondLst>
                      <p:childTnLst>
                        <p:par>
                          <p:cTn id="1982" fill="hold">
                            <p:stCondLst>
                              <p:cond delay="0"/>
                            </p:stCondLst>
                            <p:childTnLst>
                              <p:par>
                                <p:cTn id="19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85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57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86" fill="hold">
                      <p:stCondLst>
                        <p:cond delay="indefinite"/>
                      </p:stCondLst>
                      <p:childTnLst>
                        <p:par>
                          <p:cTn id="1987" fill="hold">
                            <p:stCondLst>
                              <p:cond delay="0"/>
                            </p:stCondLst>
                            <p:childTnLst>
                              <p:par>
                                <p:cTn id="198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9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58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91" fill="hold">
                      <p:stCondLst>
                        <p:cond delay="indefinite"/>
                      </p:stCondLst>
                      <p:childTnLst>
                        <p:par>
                          <p:cTn id="1992" fill="hold">
                            <p:stCondLst>
                              <p:cond delay="0"/>
                            </p:stCondLst>
                            <p:childTnLst>
                              <p:par>
                                <p:cTn id="19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1995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61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996" fill="hold">
                      <p:stCondLst>
                        <p:cond delay="indefinite"/>
                      </p:stCondLst>
                      <p:childTnLst>
                        <p:par>
                          <p:cTn id="1997" fill="hold">
                            <p:stCondLst>
                              <p:cond delay="0"/>
                            </p:stCondLst>
                            <p:childTnLst>
                              <p:par>
                                <p:cTn id="199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200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59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2001" fill="hold">
                      <p:stCondLst>
                        <p:cond delay="indefinite"/>
                      </p:stCondLst>
                      <p:childTnLst>
                        <p:par>
                          <p:cTn id="2002" fill="hold">
                            <p:stCondLst>
                              <p:cond delay="0"/>
                            </p:stCondLst>
                            <p:childTnLst>
                              <p:par>
                                <p:cTn id="20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>
                                <p:cBhvr>
                                  <p:cTn id="2005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64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ff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2006" fill="hold">
                      <p:stCondLst>
                        <p:cond delay="indefinite"/>
                      </p:stCondLst>
                      <p:childTnLst>
                        <p:par>
                          <p:cTn id="2007" fill="hold">
                            <p:stCondLst>
                              <p:cond delay="0"/>
                            </p:stCondLst>
                            <p:childTnLst>
                              <p:par>
                                <p:cTn id="200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the Following Acids?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69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Chlorous acid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Phosphoric acid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Hydrobromic acid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010" dur="indefinite" restart="never" nodeType="tmRoot">
          <p:childTnLst>
            <p:seq>
              <p:cTn id="2011" dur="indefinite" nodeType="mainSeq">
                <p:childTnLst>
                  <p:par>
                    <p:cTn id="2012" fill="hold">
                      <p:stCondLst>
                        <p:cond delay="indefinite"/>
                      </p:stCondLst>
                      <p:childTnLst>
                        <p:par>
                          <p:cTn id="2013" fill="hold">
                            <p:stCondLst>
                              <p:cond delay="0"/>
                            </p:stCondLst>
                            <p:childTnLst>
                              <p:par>
                                <p:cTn id="201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16" dur="500"/>
                                        <p:tgtEl>
                                          <p:spTgt spid="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7" fill="hold">
                      <p:stCondLst>
                        <p:cond delay="indefinite"/>
                      </p:stCondLst>
                      <p:childTnLst>
                        <p:par>
                          <p:cTn id="2018" fill="hold">
                            <p:stCondLst>
                              <p:cond delay="0"/>
                            </p:stCondLst>
                            <p:childTnLst>
                              <p:par>
                                <p:cTn id="201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21" dur="500"/>
                                        <p:tgtEl>
                                          <p:spTgt spid="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2" fill="hold">
                      <p:stCondLst>
                        <p:cond delay="indefinite"/>
                      </p:stCondLst>
                      <p:childTnLst>
                        <p:par>
                          <p:cTn id="2023" fill="hold">
                            <p:stCondLst>
                              <p:cond delay="0"/>
                            </p:stCondLst>
                            <p:childTnLst>
                              <p:par>
                                <p:cTn id="202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26" dur="500"/>
                                        <p:tgtEl>
                                          <p:spTgt spid="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Practice—What Are the Formulas for the Following Acids?, Continued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71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360" rIns="90360" tIns="44280" bIns="44280">
            <a:normAutofit/>
          </a:bodyPr>
          <a:p>
            <a:pPr marL="609480" indent="-609480">
              <a:spcBef>
                <a:spcPts val="79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ClO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2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–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HClO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PO</a:t>
            </a:r>
            <a:r>
              <a:rPr b="0" lang="en-US" sz="3200" spc="-1" strike="noStrike" baseline="-25000">
                <a:solidFill>
                  <a:srgbClr val="ff0000"/>
                </a:solidFill>
                <a:latin typeface="Times New Roman"/>
              </a:rPr>
              <a:t>4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3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–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PO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ff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H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</a:rPr>
              <a:t>+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 with Br</a:t>
            </a:r>
            <a:r>
              <a:rPr b="0" lang="en-US" sz="3200" spc="-1" strike="noStrike" baseline="30000">
                <a:solidFill>
                  <a:srgbClr val="ff0000"/>
                </a:solidFill>
                <a:latin typeface="Times New Roman"/>
                <a:ea typeface="Times New Roman"/>
              </a:rPr>
              <a:t>–</a:t>
            </a:r>
            <a:r>
              <a:rPr b="0" lang="en-US" sz="3200" spc="-1" strike="noStrike">
                <a:solidFill>
                  <a:srgbClr val="ff0000"/>
                </a:solidFill>
                <a:latin typeface="Times New Roman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HBr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027" dur="indefinite" restart="never" nodeType="tmRoot">
          <p:childTnLst>
            <p:seq>
              <p:cTn id="2028" dur="indefinite" nodeType="mainSeq">
                <p:childTnLst>
                  <p:par>
                    <p:cTn id="2029" fill="hold">
                      <p:stCondLst>
                        <p:cond delay="indefinite"/>
                      </p:stCondLst>
                      <p:childTnLst>
                        <p:par>
                          <p:cTn id="2030" fill="hold">
                            <p:stCondLst>
                              <p:cond delay="0"/>
                            </p:stCondLst>
                            <p:childTnLst>
                              <p:par>
                                <p:cTn id="203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33" dur="500"/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4" fill="hold">
                      <p:stCondLst>
                        <p:cond delay="indefinite"/>
                      </p:stCondLst>
                      <p:childTnLst>
                        <p:par>
                          <p:cTn id="2035" fill="hold">
                            <p:stCondLst>
                              <p:cond delay="0"/>
                            </p:stCondLst>
                            <p:childTnLst>
                              <p:par>
                                <p:cTn id="203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38" dur="500"/>
                                        <p:tgtEl>
                                          <p:spTgt spid="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9" fill="hold">
                      <p:stCondLst>
                        <p:cond delay="indefinite"/>
                      </p:stCondLst>
                      <p:childTnLst>
                        <p:par>
                          <p:cTn id="2040" fill="hold">
                            <p:stCondLst>
                              <p:cond delay="0"/>
                            </p:stCondLst>
                            <p:childTnLst>
                              <p:par>
                                <p:cTn id="204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43" dur="500"/>
                                        <p:tgtEl>
                                          <p:spTgt spid="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TextShape 1"/>
          <p:cNvSpPr txBox="1"/>
          <p:nvPr/>
        </p:nvSpPr>
        <p:spPr>
          <a:xfrm>
            <a:off x="685800" y="24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Naming Binary Acids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73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Write a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hydro-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prefix.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Follow with the nonmetal name.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Change ending on nonmetal name to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–ic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Write the word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acid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at the end of the name.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44" dur="indefinite" restart="never" nodeType="tmRoot">
          <p:childTnLst>
            <p:seq>
              <p:cTn id="2045" dur="indefinite" nodeType="mainSeq">
                <p:childTnLst>
                  <p:par>
                    <p:cTn id="2046" fill="hold">
                      <p:stCondLst>
                        <p:cond delay="indefinite"/>
                      </p:stCondLst>
                      <p:childTnLst>
                        <p:par>
                          <p:cTn id="2047" fill="hold">
                            <p:stCondLst>
                              <p:cond delay="0"/>
                            </p:stCondLst>
                            <p:childTnLst>
                              <p:par>
                                <p:cTn id="204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50" dur="500"/>
                                        <p:tgtEl>
                                          <p:spTgt spid="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1" fill="hold">
                      <p:stCondLst>
                        <p:cond delay="indefinite"/>
                      </p:stCondLst>
                      <p:childTnLst>
                        <p:par>
                          <p:cTn id="2052" fill="hold">
                            <p:stCondLst>
                              <p:cond delay="0"/>
                            </p:stCondLst>
                            <p:childTnLst>
                              <p:par>
                                <p:cTn id="205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55" dur="500"/>
                                        <p:tgtEl>
                                          <p:spTgt spid="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6" fill="hold">
                      <p:stCondLst>
                        <p:cond delay="indefinite"/>
                      </p:stCondLst>
                      <p:childTnLst>
                        <p:par>
                          <p:cTn id="2057" fill="hold">
                            <p:stCondLst>
                              <p:cond delay="0"/>
                            </p:stCondLst>
                            <p:childTnLst>
                              <p:par>
                                <p:cTn id="205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60" dur="500"/>
                                        <p:tgtEl>
                                          <p:spTgt spid="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1" fill="hold">
                      <p:stCondLst>
                        <p:cond delay="indefinite"/>
                      </p:stCondLst>
                      <p:childTnLst>
                        <p:par>
                          <p:cTn id="2062" fill="hold">
                            <p:stCondLst>
                              <p:cond delay="0"/>
                            </p:stCondLst>
                            <p:childTnLst>
                              <p:par>
                                <p:cTn id="206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65" dur="500"/>
                                        <p:tgtEl>
                                          <p:spTgt spid="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TextShape 1"/>
          <p:cNvSpPr txBox="1"/>
          <p:nvPr/>
        </p:nvSpPr>
        <p:spPr>
          <a:xfrm>
            <a:off x="685800" y="5839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Example—Naming Binary Acids,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HCl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75" name="TextShape 2"/>
          <p:cNvSpPr txBox="1"/>
          <p:nvPr/>
        </p:nvSpPr>
        <p:spPr>
          <a:xfrm>
            <a:off x="152280" y="2311560"/>
            <a:ext cx="8763120" cy="4038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Is it one of the common exceptions?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O, NH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CH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NaCl, 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11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No!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major 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First element listed is H,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Acid.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the subclass.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2 elements,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Binary acid.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066" dur="indefinite" restart="never" nodeType="tmRoot">
          <p:childTnLst>
            <p:seq>
              <p:cTn id="2067" dur="indefinite" nodeType="mainSeq">
                <p:childTnLst>
                  <p:par>
                    <p:cTn id="2068" fill="hold">
                      <p:stCondLst>
                        <p:cond delay="indefinite"/>
                      </p:stCondLst>
                      <p:childTnLst>
                        <p:par>
                          <p:cTn id="2069" fill="hold">
                            <p:stCondLst>
                              <p:cond delay="0"/>
                            </p:stCondLst>
                            <p:childTnLst>
                              <p:par>
                                <p:cTn id="207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72" dur="500"/>
                                        <p:tgtEl>
                                          <p:spTgt spid="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3" fill="hold">
                      <p:stCondLst>
                        <p:cond delay="indefinite"/>
                      </p:stCondLst>
                      <p:childTnLst>
                        <p:par>
                          <p:cTn id="2074" fill="hold">
                            <p:stCondLst>
                              <p:cond delay="0"/>
                            </p:stCondLst>
                            <p:childTnLst>
                              <p:par>
                                <p:cTn id="207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77" dur="500"/>
                                        <p:tgtEl>
                                          <p:spTgt spid="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8" fill="hold">
                      <p:stCondLst>
                        <p:cond delay="indefinite"/>
                      </p:stCondLst>
                      <p:childTnLst>
                        <p:par>
                          <p:cTn id="2079" fill="hold">
                            <p:stCondLst>
                              <p:cond delay="0"/>
                            </p:stCondLst>
                            <p:childTnLst>
                              <p:par>
                                <p:cTn id="208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82" dur="500"/>
                                        <p:tgtEl>
                                          <p:spTgt spid="5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85" dur="500"/>
                                        <p:tgtEl>
                                          <p:spTgt spid="5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6" fill="hold">
                      <p:stCondLst>
                        <p:cond delay="indefinite"/>
                      </p:stCondLst>
                      <p:childTnLst>
                        <p:par>
                          <p:cTn id="2087" fill="hold">
                            <p:stCondLst>
                              <p:cond delay="0"/>
                            </p:stCondLst>
                            <p:childTnLst>
                              <p:par>
                                <p:cTn id="208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90" dur="500"/>
                                        <p:tgtEl>
                                          <p:spTgt spid="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093" dur="500"/>
                                        <p:tgtEl>
                                          <p:spTgt spid="5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TextShape 1"/>
          <p:cNvSpPr txBox="1"/>
          <p:nvPr/>
        </p:nvSpPr>
        <p:spPr>
          <a:xfrm>
            <a:off x="685800" y="448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Example—Naming Binary Acids,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HCl,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77" name="TextShape 2"/>
          <p:cNvSpPr txBox="1"/>
          <p:nvPr/>
        </p:nvSpPr>
        <p:spPr>
          <a:xfrm>
            <a:off x="685800" y="21484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the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Cl = Cl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(Group 17)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Name the anion with an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ic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suffix.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Cl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  <a:ea typeface="Times New Roman"/>
              </a:rPr>
              <a:t>−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chloride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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chloric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Add a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hydro-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prefix to the anion name.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hydrochloric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Add the word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acid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to the end.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hydrochloric acid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094" dur="indefinite" restart="never" nodeType="tmRoot">
          <p:childTnLst>
            <p:seq>
              <p:cTn id="2095" dur="indefinite" nodeType="mainSeq">
                <p:childTnLst>
                  <p:par>
                    <p:cTn id="2096" fill="hold">
                      <p:stCondLst>
                        <p:cond delay="indefinite"/>
                      </p:stCondLst>
                      <p:childTnLst>
                        <p:par>
                          <p:cTn id="2097" fill="hold">
                            <p:stCondLst>
                              <p:cond delay="0"/>
                            </p:stCondLst>
                            <p:childTnLst>
                              <p:par>
                                <p:cTn id="209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00" dur="500"/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03" dur="500"/>
                                        <p:tgtEl>
                                          <p:spTgt spid="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4" fill="hold">
                      <p:stCondLst>
                        <p:cond delay="indefinite"/>
                      </p:stCondLst>
                      <p:childTnLst>
                        <p:par>
                          <p:cTn id="2105" fill="hold">
                            <p:stCondLst>
                              <p:cond delay="0"/>
                            </p:stCondLst>
                            <p:childTnLst>
                              <p:par>
                                <p:cTn id="210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08" dur="500"/>
                                        <p:tgtEl>
                                          <p:spTgt spid="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11" dur="500"/>
                                        <p:tgtEl>
                                          <p:spTgt spid="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2" fill="hold">
                      <p:stCondLst>
                        <p:cond delay="indefinite"/>
                      </p:stCondLst>
                      <p:childTnLst>
                        <p:par>
                          <p:cTn id="2113" fill="hold">
                            <p:stCondLst>
                              <p:cond delay="0"/>
                            </p:stCondLst>
                            <p:childTnLst>
                              <p:par>
                                <p:cTn id="211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16" dur="500"/>
                                        <p:tgtEl>
                                          <p:spTgt spid="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19" dur="500"/>
                                        <p:tgtEl>
                                          <p:spTgt spid="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0" fill="hold">
                      <p:stCondLst>
                        <p:cond delay="indefinite"/>
                      </p:stCondLst>
                      <p:childTnLst>
                        <p:par>
                          <p:cTn id="2121" fill="hold">
                            <p:stCondLst>
                              <p:cond delay="0"/>
                            </p:stCondLst>
                            <p:childTnLst>
                              <p:par>
                                <p:cTn id="212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24" dur="500"/>
                                        <p:tgtEl>
                                          <p:spTgt spid="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27" dur="500"/>
                                        <p:tgtEl>
                                          <p:spTgt spid="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" descr=""/>
          <p:cNvPicPr/>
          <p:nvPr/>
        </p:nvPicPr>
        <p:blipFill>
          <a:blip r:embed="rId1"/>
          <a:srcRect l="0" t="0" r="54589" b="13777"/>
          <a:stretch/>
        </p:blipFill>
        <p:spPr>
          <a:xfrm>
            <a:off x="6494400" y="1828800"/>
            <a:ext cx="2649600" cy="3733920"/>
          </a:xfrm>
          <a:prstGeom prst="rect">
            <a:avLst/>
          </a:prstGeom>
          <a:ln>
            <a:noFill/>
          </a:ln>
        </p:spPr>
      </p:pic>
      <p:sp>
        <p:nvSpPr>
          <p:cNvPr id="114" name="TextShape 1"/>
          <p:cNvSpPr txBox="1"/>
          <p:nvPr/>
        </p:nvSpPr>
        <p:spPr>
          <a:xfrm>
            <a:off x="0" y="0"/>
            <a:ext cx="9144000" cy="14479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Why Do Compounds Show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Constant Composition?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115" name="TextShape 2"/>
          <p:cNvSpPr txBox="1"/>
          <p:nvPr/>
        </p:nvSpPr>
        <p:spPr>
          <a:xfrm>
            <a:off x="304560" y="1523880"/>
            <a:ext cx="6095880" cy="4648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lnSpc>
                <a:spcPct val="90000"/>
              </a:lnSpc>
              <a:spcBef>
                <a:spcPts val="3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smallest piece of a compound is called a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molecule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3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Every molecule of a compound has the same number and type of atoms.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3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Since all the molecules of a compound are identical, every sample will have the same ratio of the elements.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lnSpc>
                <a:spcPct val="90000"/>
              </a:lnSpc>
              <a:spcBef>
                <a:spcPts val="34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Since all molecules of a compound are identical, every sample of the compound will have the same properties.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165" dur="indefinite" restart="never" nodeType="tmRoot">
          <p:childTnLst>
            <p:seq>
              <p:cTn id="166" dur="indefinite" nodeType="mainSeq">
                <p:childTnLst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71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0" dur="500"/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85" dur="500"/>
                                        <p:tgtEl>
                                          <p:spTgt spid="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90" dur="500"/>
                                        <p:tgtEl>
                                          <p:spTgt spid="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Naming Oxyacids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79" name="TextShape 2"/>
          <p:cNvSpPr txBox="1"/>
          <p:nvPr/>
        </p:nvSpPr>
        <p:spPr>
          <a:xfrm>
            <a:off x="685800" y="1981080"/>
            <a:ext cx="770256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If polyatomic ion name ends in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ate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,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then change ending to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–ic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suffix.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If polyatomic ion name ends in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then change ending to 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ous</a:t>
            </a:r>
            <a:r>
              <a:rPr b="0" i="1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suffix.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Write word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acid</a:t>
            </a:r>
            <a:r>
              <a:rPr b="1" lang="en-US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at end of all names.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28" dur="indefinite" restart="never" nodeType="tmRoot">
          <p:childTnLst>
            <p:seq>
              <p:cTn id="2129" dur="indefinite" nodeType="mainSeq">
                <p:childTnLst>
                  <p:par>
                    <p:cTn id="2130" fill="hold">
                      <p:stCondLst>
                        <p:cond delay="indefinite"/>
                      </p:stCondLst>
                      <p:childTnLst>
                        <p:par>
                          <p:cTn id="2131" fill="hold">
                            <p:stCondLst>
                              <p:cond delay="0"/>
                            </p:stCondLst>
                            <p:childTnLst>
                              <p:par>
                                <p:cTn id="213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34" dur="500"/>
                                        <p:tgtEl>
                                          <p:spTgt spid="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5" fill="hold">
                      <p:stCondLst>
                        <p:cond delay="indefinite"/>
                      </p:stCondLst>
                      <p:childTnLst>
                        <p:par>
                          <p:cTn id="2136" fill="hold">
                            <p:stCondLst>
                              <p:cond delay="0"/>
                            </p:stCondLst>
                            <p:childTnLst>
                              <p:par>
                                <p:cTn id="213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39" dur="500"/>
                                        <p:tgtEl>
                                          <p:spTgt spid="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0" fill="hold">
                      <p:stCondLst>
                        <p:cond delay="indefinite"/>
                      </p:stCondLst>
                      <p:childTnLst>
                        <p:par>
                          <p:cTn id="2141" fill="hold">
                            <p:stCondLst>
                              <p:cond delay="0"/>
                            </p:stCondLst>
                            <p:childTnLst>
                              <p:par>
                                <p:cTn id="21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44" dur="500"/>
                                        <p:tgtEl>
                                          <p:spTgt spid="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TextShape 1"/>
          <p:cNvSpPr txBox="1"/>
          <p:nvPr/>
        </p:nvSpPr>
        <p:spPr>
          <a:xfrm>
            <a:off x="685800" y="380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Example—Naming Oxyacids,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H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4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81" name="TextShape 2"/>
          <p:cNvSpPr txBox="1"/>
          <p:nvPr/>
        </p:nvSpPr>
        <p:spPr>
          <a:xfrm>
            <a:off x="152280" y="2057400"/>
            <a:ext cx="8763120" cy="3581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Is it one of the common exceptions?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O, NH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CH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NaCl, 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11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No!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major 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First element listed is H,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Acid.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the subclass.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 elements in the formula,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Oxyacid.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145" dur="indefinite" restart="never" nodeType="tmRoot">
          <p:childTnLst>
            <p:seq>
              <p:cTn id="2146" dur="indefinite" nodeType="mainSeq">
                <p:childTnLst>
                  <p:par>
                    <p:cTn id="2147" fill="hold">
                      <p:stCondLst>
                        <p:cond delay="indefinite"/>
                      </p:stCondLst>
                      <p:childTnLst>
                        <p:par>
                          <p:cTn id="2148" fill="hold">
                            <p:stCondLst>
                              <p:cond delay="0"/>
                            </p:stCondLst>
                            <p:childTnLst>
                              <p:par>
                                <p:cTn id="214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51" dur="500"/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2" fill="hold">
                      <p:stCondLst>
                        <p:cond delay="indefinite"/>
                      </p:stCondLst>
                      <p:childTnLst>
                        <p:par>
                          <p:cTn id="2153" fill="hold">
                            <p:stCondLst>
                              <p:cond delay="0"/>
                            </p:stCondLst>
                            <p:childTnLst>
                              <p:par>
                                <p:cTn id="215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56" dur="500"/>
                                        <p:tgtEl>
                                          <p:spTgt spid="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7" fill="hold">
                      <p:stCondLst>
                        <p:cond delay="indefinite"/>
                      </p:stCondLst>
                      <p:childTnLst>
                        <p:par>
                          <p:cTn id="2158" fill="hold">
                            <p:stCondLst>
                              <p:cond delay="0"/>
                            </p:stCondLst>
                            <p:childTnLst>
                              <p:par>
                                <p:cTn id="2159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61" dur="500"/>
                                        <p:tgtEl>
                                          <p:spTgt spid="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64" dur="500"/>
                                        <p:tgtEl>
                                          <p:spTgt spid="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5" fill="hold">
                      <p:stCondLst>
                        <p:cond delay="indefinite"/>
                      </p:stCondLst>
                      <p:childTnLst>
                        <p:par>
                          <p:cTn id="2166" fill="hold">
                            <p:stCondLst>
                              <p:cond delay="0"/>
                            </p:stCondLst>
                            <p:childTnLst>
                              <p:par>
                                <p:cTn id="216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69" dur="500"/>
                                        <p:tgtEl>
                                          <p:spTgt spid="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72" dur="500"/>
                                        <p:tgtEl>
                                          <p:spTgt spid="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TextShape 1"/>
          <p:cNvSpPr txBox="1"/>
          <p:nvPr/>
        </p:nvSpPr>
        <p:spPr>
          <a:xfrm>
            <a:off x="685800" y="3805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Example—Naming Oxyacids, H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4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,Continued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83" name="TextShape 2"/>
          <p:cNvSpPr txBox="1"/>
          <p:nvPr/>
        </p:nvSpPr>
        <p:spPr>
          <a:xfrm>
            <a:off x="228600" y="1752480"/>
            <a:ext cx="8686800" cy="4572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the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SO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sulfate.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If the anion has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suffix, change it to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ic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 If the anion has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suffix, change it to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ous.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sulfate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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sulfuric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Write the name of the anion followed by the word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acid.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sulfuric acid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(This is kind of an exception, to make it sound nicer!)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173" dur="indefinite" restart="never" nodeType="tmRoot">
          <p:childTnLst>
            <p:seq>
              <p:cTn id="2174" dur="indefinite" nodeType="mainSeq">
                <p:childTnLst>
                  <p:par>
                    <p:cTn id="2175" fill="hold">
                      <p:stCondLst>
                        <p:cond delay="indefinite"/>
                      </p:stCondLst>
                      <p:childTnLst>
                        <p:par>
                          <p:cTn id="2176" fill="hold">
                            <p:stCondLst>
                              <p:cond delay="0"/>
                            </p:stCondLst>
                            <p:childTnLst>
                              <p:par>
                                <p:cTn id="217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79" dur="500"/>
                                        <p:tgtEl>
                                          <p:spTgt spid="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82" dur="500"/>
                                        <p:tgtEl>
                                          <p:spTgt spid="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3" fill="hold">
                      <p:stCondLst>
                        <p:cond delay="indefinite"/>
                      </p:stCondLst>
                      <p:childTnLst>
                        <p:par>
                          <p:cTn id="2184" fill="hold">
                            <p:stCondLst>
                              <p:cond delay="0"/>
                            </p:stCondLst>
                            <p:childTnLst>
                              <p:par>
                                <p:cTn id="2185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87" dur="500"/>
                                        <p:tgtEl>
                                          <p:spTgt spid="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8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90" dur="500"/>
                                        <p:tgtEl>
                                          <p:spTgt spid="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1" fill="hold">
                      <p:stCondLst>
                        <p:cond delay="indefinite"/>
                      </p:stCondLst>
                      <p:childTnLst>
                        <p:par>
                          <p:cTn id="2192" fill="hold">
                            <p:stCondLst>
                              <p:cond delay="0"/>
                            </p:stCondLst>
                            <p:childTnLst>
                              <p:par>
                                <p:cTn id="2193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95" dur="500"/>
                                        <p:tgtEl>
                                          <p:spTgt spid="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6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98" dur="500"/>
                                        <p:tgtEl>
                                          <p:spTgt spid="5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01" dur="500"/>
                                        <p:tgtEl>
                                          <p:spTgt spid="5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Example—Naming Oxyacids, </a:t>
            </a:r>
            <a:br/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H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85" name="TextShape 2"/>
          <p:cNvSpPr txBox="1"/>
          <p:nvPr/>
        </p:nvSpPr>
        <p:spPr>
          <a:xfrm>
            <a:off x="152280" y="1904760"/>
            <a:ext cx="8763120" cy="4647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Is it one of the common exceptions?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O, NH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CH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, NaCl, C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11 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= No!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major 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First element listed is H,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Acid.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the subclass.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3 elements in the formula,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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Oxyacid.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202" dur="indefinite" restart="never" nodeType="tmRoot">
          <p:childTnLst>
            <p:seq>
              <p:cTn id="2203" dur="indefinite" nodeType="mainSeq">
                <p:childTnLst>
                  <p:par>
                    <p:cTn id="2204" fill="hold">
                      <p:stCondLst>
                        <p:cond delay="indefinite"/>
                      </p:stCondLst>
                      <p:childTnLst>
                        <p:par>
                          <p:cTn id="2205" fill="hold">
                            <p:stCondLst>
                              <p:cond delay="0"/>
                            </p:stCondLst>
                            <p:childTnLst>
                              <p:par>
                                <p:cTn id="220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08" dur="500"/>
                                        <p:tgtEl>
                                          <p:spTgt spid="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9" fill="hold">
                      <p:stCondLst>
                        <p:cond delay="indefinite"/>
                      </p:stCondLst>
                      <p:childTnLst>
                        <p:par>
                          <p:cTn id="2210" fill="hold">
                            <p:stCondLst>
                              <p:cond delay="0"/>
                            </p:stCondLst>
                            <p:childTnLst>
                              <p:par>
                                <p:cTn id="221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13" dur="500"/>
                                        <p:tgtEl>
                                          <p:spTgt spid="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4" fill="hold">
                      <p:stCondLst>
                        <p:cond delay="indefinite"/>
                      </p:stCondLst>
                      <p:childTnLst>
                        <p:par>
                          <p:cTn id="2215" fill="hold">
                            <p:stCondLst>
                              <p:cond delay="0"/>
                            </p:stCondLst>
                            <p:childTnLst>
                              <p:par>
                                <p:cTn id="2216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18" dur="500"/>
                                        <p:tgtEl>
                                          <p:spTgt spid="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21" dur="500"/>
                                        <p:tgtEl>
                                          <p:spTgt spid="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2" fill="hold">
                      <p:stCondLst>
                        <p:cond delay="indefinite"/>
                      </p:stCondLst>
                      <p:childTnLst>
                        <p:par>
                          <p:cTn id="2223" fill="hold">
                            <p:stCondLst>
                              <p:cond delay="0"/>
                            </p:stCondLst>
                            <p:childTnLst>
                              <p:par>
                                <p:cTn id="222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26" dur="500"/>
                                        <p:tgtEl>
                                          <p:spTgt spid="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29" dur="500"/>
                                        <p:tgtEl>
                                          <p:spTgt spid="5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TextShape 1"/>
          <p:cNvSpPr txBox="1"/>
          <p:nvPr/>
        </p:nvSpPr>
        <p:spPr>
          <a:xfrm>
            <a:off x="685800" y="30456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Example—Naming Oxyacids, H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SO</a:t>
            </a:r>
            <a:r>
              <a:rPr b="0" lang="en-US" sz="44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, Continued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87" name="TextShape 2"/>
          <p:cNvSpPr txBox="1"/>
          <p:nvPr/>
        </p:nvSpPr>
        <p:spPr>
          <a:xfrm>
            <a:off x="228600" y="1752480"/>
            <a:ext cx="86868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Identify the anion.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SO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sulfite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If the anion has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suffix, change it to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ic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. If the anion has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ite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 suffix, change it to –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ous.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SO</a:t>
            </a:r>
            <a:r>
              <a:rPr b="0" lang="en-US" sz="28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r>
              <a:rPr b="0" lang="en-US" sz="2800" spc="-1" strike="noStrike" baseline="50000">
                <a:solidFill>
                  <a:srgbClr val="000000"/>
                </a:solidFill>
                <a:latin typeface="Times New Roman"/>
              </a:rPr>
              <a:t>2-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=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sulfite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Symbol"/>
                <a:ea typeface="Symbol"/>
              </a:rPr>
              <a:t>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sulfurous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StarSymbo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Write the name of the anion followed by the word </a:t>
            </a:r>
            <a:r>
              <a:rPr b="1" i="1" lang="en-US" sz="3200" spc="-1" strike="noStrike">
                <a:solidFill>
                  <a:srgbClr val="000000"/>
                </a:solidFill>
                <a:latin typeface="Times New Roman"/>
              </a:rPr>
              <a:t>acid.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lvl="1" marL="990360" indent="-533160" algn="ctr">
              <a:lnSpc>
                <a:spcPct val="90000"/>
              </a:lnSpc>
              <a:spcBef>
                <a:spcPts val="697"/>
              </a:spcBef>
              <a:tabLst>
                <a:tab algn="l" pos="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</a:rPr>
              <a:t>sulfurous acid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230" dur="indefinite" restart="never" nodeType="tmRoot">
          <p:childTnLst>
            <p:seq>
              <p:cTn id="2231" dur="indefinite" nodeType="mainSeq">
                <p:childTnLst>
                  <p:par>
                    <p:cTn id="2232" fill="hold">
                      <p:stCondLst>
                        <p:cond delay="indefinite"/>
                      </p:stCondLst>
                      <p:childTnLst>
                        <p:par>
                          <p:cTn id="2233" fill="hold">
                            <p:stCondLst>
                              <p:cond delay="0"/>
                            </p:stCondLst>
                            <p:childTnLst>
                              <p:par>
                                <p:cTn id="2234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36" dur="500"/>
                                        <p:tgtEl>
                                          <p:spTgt spid="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39" dur="500"/>
                                        <p:tgtEl>
                                          <p:spTgt spid="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0" fill="hold">
                      <p:stCondLst>
                        <p:cond delay="indefinite"/>
                      </p:stCondLst>
                      <p:childTnLst>
                        <p:par>
                          <p:cTn id="2241" fill="hold">
                            <p:stCondLst>
                              <p:cond delay="0"/>
                            </p:stCondLst>
                            <p:childTnLst>
                              <p:par>
                                <p:cTn id="224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44" dur="500"/>
                                        <p:tgtEl>
                                          <p:spTgt spid="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5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47" dur="500"/>
                                        <p:tgtEl>
                                          <p:spTgt spid="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8" fill="hold">
                      <p:stCondLst>
                        <p:cond delay="indefinite"/>
                      </p:stCondLst>
                      <p:childTnLst>
                        <p:par>
                          <p:cTn id="2249" fill="hold">
                            <p:stCondLst>
                              <p:cond delay="0"/>
                            </p:stCondLst>
                            <p:childTnLst>
                              <p:par>
                                <p:cTn id="225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52" dur="500"/>
                                        <p:tgtEl>
                                          <p:spTgt spid="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55" dur="500"/>
                                        <p:tgtEl>
                                          <p:spTgt spid="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Practice─Name the Following</a:t>
            </a:r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89" name="TextShape 2"/>
          <p:cNvSpPr txBox="1"/>
          <p:nvPr/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609480" indent="-609480">
              <a:spcBef>
                <a:spcPts val="7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S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HClO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  <a:p>
            <a:pPr marL="609480" indent="-609480">
              <a:spcBef>
                <a:spcPts val="7999"/>
              </a:spcBef>
              <a:buClr>
                <a:srgbClr val="000000"/>
              </a:buClr>
              <a:buFont typeface="StarSymbo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</a:rPr>
              <a:t>HNO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Times New Roman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0" name="TextShape 3"/>
          <p:cNvSpPr txBox="1"/>
          <p:nvPr/>
        </p:nvSpPr>
        <p:spPr>
          <a:xfrm>
            <a:off x="3470760" y="2084400"/>
            <a:ext cx="3021480" cy="882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en-US" sz="2600" spc="-1" strike="noStrike">
                <a:solidFill>
                  <a:srgbClr val="c9211e"/>
                </a:solidFill>
                <a:latin typeface="Times New Roman"/>
              </a:rPr>
              <a:t>hydrosulfuric acid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1" name="TextShape 4"/>
          <p:cNvSpPr txBox="1"/>
          <p:nvPr/>
        </p:nvSpPr>
        <p:spPr>
          <a:xfrm>
            <a:off x="3495600" y="3569760"/>
            <a:ext cx="2265120" cy="882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en-US" sz="2600" spc="-1" strike="noStrike">
                <a:solidFill>
                  <a:srgbClr val="c9211e"/>
                </a:solidFill>
                <a:latin typeface="Times New Roman"/>
              </a:rPr>
              <a:t>chloric acid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2" name="TextShape 5"/>
          <p:cNvSpPr txBox="1"/>
          <p:nvPr/>
        </p:nvSpPr>
        <p:spPr>
          <a:xfrm>
            <a:off x="3539520" y="5126040"/>
            <a:ext cx="2240640" cy="882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en-US" sz="2600" spc="-1" strike="noStrike">
                <a:solidFill>
                  <a:srgbClr val="c9211e"/>
                </a:solidFill>
                <a:latin typeface="Times New Roman"/>
              </a:rPr>
              <a:t>nitrous acid</a:t>
            </a:r>
            <a:endParaRPr b="0" lang="en-US" sz="2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transition>
    <p:fade thruBlk="true"/>
  </p:transition>
  <p:timing>
    <p:tnLst>
      <p:par>
        <p:cTn id="2256" dur="indefinite" restart="never" nodeType="tmRoot">
          <p:childTnLst>
            <p:seq>
              <p:cTn id="2257" dur="indefinite" nodeType="mainSeq">
                <p:childTnLst>
                  <p:par>
                    <p:cTn id="2258" fill="hold">
                      <p:stCondLst>
                        <p:cond delay="indefinite"/>
                      </p:stCondLst>
                      <p:childTnLst>
                        <p:par>
                          <p:cTn id="2259" fill="hold">
                            <p:stCondLst>
                              <p:cond delay="0"/>
                            </p:stCondLst>
                            <p:childTnLst>
                              <p:par>
                                <p:cTn id="226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62" dur="500"/>
                                        <p:tgtEl>
                                          <p:spTgt spid="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3" fill="hold">
                      <p:stCondLst>
                        <p:cond delay="indefinite"/>
                      </p:stCondLst>
                      <p:childTnLst>
                        <p:par>
                          <p:cTn id="2264" fill="hold">
                            <p:stCondLst>
                              <p:cond delay="0"/>
                            </p:stCondLst>
                            <p:childTnLst>
                              <p:par>
                                <p:cTn id="226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267" dur="500"/>
                                        <p:tgtEl>
                                          <p:spTgt spid="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8" fill="hold">
                      <p:stCondLst>
                        <p:cond delay="indefinite"/>
                      </p:stCondLst>
                      <p:childTnLst>
                        <p:par>
                          <p:cTn id="2269" fill="hold">
                            <p:stCondLst>
                              <p:cond delay="0"/>
                            </p:stCondLst>
                            <p:childTnLst>
                              <p:par>
                                <p:cTn id="227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72" dur="500"/>
                                        <p:tgtEl>
                                          <p:spTgt spid="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3" fill="hold">
                      <p:stCondLst>
                        <p:cond delay="indefinite"/>
                      </p:stCondLst>
                      <p:childTnLst>
                        <p:par>
                          <p:cTn id="2274" fill="hold">
                            <p:stCondLst>
                              <p:cond delay="0"/>
                            </p:stCondLst>
                            <p:childTnLst>
                              <p:par>
                                <p:cTn id="227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277" dur="500"/>
                                        <p:tgtEl>
                                          <p:spTgt spid="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8" fill="hold">
                      <p:stCondLst>
                        <p:cond delay="indefinite"/>
                      </p:stCondLst>
                      <p:childTnLst>
                        <p:par>
                          <p:cTn id="2279" fill="hold">
                            <p:stCondLst>
                              <p:cond delay="0"/>
                            </p:stCondLst>
                            <p:childTnLst>
                              <p:par>
                                <p:cTn id="2280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82" dur="500"/>
                                        <p:tgtEl>
                                          <p:spTgt spid="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3" fill="hold">
                      <p:stCondLst>
                        <p:cond delay="indefinite"/>
                      </p:stCondLst>
                      <p:childTnLst>
                        <p:par>
                          <p:cTn id="2284" fill="hold">
                            <p:stCondLst>
                              <p:cond delay="0"/>
                            </p:stCondLst>
                            <p:childTnLst>
                              <p:par>
                                <p:cTn id="228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287" dur="500"/>
                                        <p:tgtEl>
                                          <p:spTgt spid="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TextShape 1"/>
          <p:cNvSpPr txBox="1"/>
          <p:nvPr/>
        </p:nvSpPr>
        <p:spPr>
          <a:xfrm>
            <a:off x="685800" y="304920"/>
            <a:ext cx="7772400" cy="761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 </a:t>
            </a:r>
            <a:r>
              <a:rPr b="0" lang="en-US" sz="3600" spc="-1" strike="noStrike">
                <a:solidFill>
                  <a:srgbClr val="9900ff"/>
                </a:solidFill>
                <a:latin typeface="Times New Roman"/>
              </a:rPr>
              <a:t>Formula-to-Name Flowchart</a:t>
            </a:r>
            <a:br/>
            <a:endParaRPr b="0" lang="en-US" sz="3600" spc="-1" strike="noStrike">
              <a:solidFill>
                <a:srgbClr val="9900ff"/>
              </a:solidFill>
              <a:latin typeface="Times New Roman"/>
            </a:endParaRPr>
          </a:p>
        </p:txBody>
      </p:sp>
      <p:pic>
        <p:nvPicPr>
          <p:cNvPr id="594" name="" descr=""/>
          <p:cNvPicPr/>
          <p:nvPr/>
        </p:nvPicPr>
        <p:blipFill>
          <a:blip r:embed="rId1"/>
          <a:stretch/>
        </p:blipFill>
        <p:spPr>
          <a:xfrm>
            <a:off x="990720" y="990720"/>
            <a:ext cx="7115040" cy="571500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TextShape 1"/>
          <p:cNvSpPr txBox="1"/>
          <p:nvPr/>
        </p:nvSpPr>
        <p:spPr>
          <a:xfrm>
            <a:off x="762120" y="22824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pc="-1" strike="noStrike">
                <a:solidFill>
                  <a:srgbClr val="9900ff"/>
                </a:solidFill>
                <a:latin typeface="Times New Roman"/>
              </a:rPr>
              <a:t>Formula Mass</a:t>
            </a:r>
            <a:endParaRPr b="0" lang="en-US" sz="4400" spc="-1" strike="noStrike">
              <a:solidFill>
                <a:srgbClr val="9900ff"/>
              </a:solidFill>
              <a:latin typeface="Times New Roman"/>
            </a:endParaRPr>
          </a:p>
        </p:txBody>
      </p:sp>
      <p:sp>
        <p:nvSpPr>
          <p:cNvPr id="596" name="TextShape 2"/>
          <p:cNvSpPr txBox="1"/>
          <p:nvPr/>
        </p:nvSpPr>
        <p:spPr>
          <a:xfrm>
            <a:off x="685800" y="1371240"/>
            <a:ext cx="7772400" cy="4724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The mass of an individual molecule or formula unit.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Also known as molecular mass or molecular weight.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</a:rPr>
              <a:t>Sum of the masses of the atoms in a single molecule or formula unit.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 algn="ctr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pc="-1" strike="noStrike">
                <a:solidFill>
                  <a:srgbClr val="9900ff"/>
                </a:solidFill>
                <a:latin typeface="Times New Roman"/>
              </a:rPr>
              <a:t>Mass of 1 molecule of H</a:t>
            </a:r>
            <a:r>
              <a:rPr b="1" lang="en-US" sz="28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1" lang="en-US" sz="2800" spc="-1" strike="noStrike">
                <a:solidFill>
                  <a:srgbClr val="9900ff"/>
                </a:solidFill>
                <a:latin typeface="Times New Roman"/>
              </a:rPr>
              <a:t>O?</a:t>
            </a: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  <a:p>
            <a:pPr marL="342720" indent="-342720" algn="ctr">
              <a:spcBef>
                <a:spcPts val="697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97" name="" descr="28§display§\left( 2 \text{ H} \times 1.008 \text{ amu} \right) + \left( 1 \text{ O} \times  16.00 \text{ amu} \right) =18.02 \text{ amu}§png§1200§FALSE§"/>
          <p:cNvPicPr/>
          <p:nvPr/>
        </p:nvPicPr>
        <p:blipFill>
          <a:blip r:embed="rId1"/>
          <a:stretch/>
        </p:blipFill>
        <p:spPr>
          <a:xfrm>
            <a:off x="585360" y="5132520"/>
            <a:ext cx="8101440" cy="353880"/>
          </a:xfrm>
          <a:prstGeom prst="rect">
            <a:avLst/>
          </a:prstGeom>
          <a:ln>
            <a:noFill/>
          </a:ln>
        </p:spPr>
      </p:pic>
    </p:spTree>
  </p:cSld>
  <p:transition>
    <p:fade thruBlk="true"/>
  </p:transition>
  <p:timing>
    <p:tnLst>
      <p:par>
        <p:cTn id="2288" dur="indefinite" restart="never" nodeType="tmRoot">
          <p:childTnLst>
            <p:seq>
              <p:cTn id="2289" dur="indefinite" nodeType="mainSeq">
                <p:childTnLst>
                  <p:par>
                    <p:cTn id="2290" fill="hold">
                      <p:stCondLst>
                        <p:cond delay="indefinite"/>
                      </p:stCondLst>
                      <p:childTnLst>
                        <p:par>
                          <p:cTn id="2291" fill="hold">
                            <p:stCondLst>
                              <p:cond delay="0"/>
                            </p:stCondLst>
                            <p:childTnLst>
                              <p:par>
                                <p:cTn id="229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94" dur="500"/>
                                        <p:tgtEl>
                                          <p:spTgt spid="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5" fill="hold">
                      <p:stCondLst>
                        <p:cond delay="indefinite"/>
                      </p:stCondLst>
                      <p:childTnLst>
                        <p:par>
                          <p:cTn id="2296" fill="hold">
                            <p:stCondLst>
                              <p:cond delay="0"/>
                            </p:stCondLst>
                            <p:childTnLst>
                              <p:par>
                                <p:cTn id="229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299" dur="500"/>
                                        <p:tgtEl>
                                          <p:spTgt spid="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0" fill="hold">
                      <p:stCondLst>
                        <p:cond delay="indefinite"/>
                      </p:stCondLst>
                      <p:childTnLst>
                        <p:par>
                          <p:cTn id="2301" fill="hold">
                            <p:stCondLst>
                              <p:cond delay="0"/>
                            </p:stCondLst>
                            <p:childTnLst>
                              <p:par>
                                <p:cTn id="2302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04" dur="500"/>
                                        <p:tgtEl>
                                          <p:spTgt spid="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5" fill="hold">
                      <p:stCondLst>
                        <p:cond delay="indefinite"/>
                      </p:stCondLst>
                      <p:childTnLst>
                        <p:par>
                          <p:cTn id="2306" fill="hold">
                            <p:stCondLst>
                              <p:cond delay="0"/>
                            </p:stCondLst>
                            <p:childTnLst>
                              <p:par>
                                <p:cTn id="230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09" dur="500"/>
                                        <p:tgtEl>
                                          <p:spTgt spid="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0" fill="hold">
                      <p:stCondLst>
                        <p:cond delay="indefinite"/>
                      </p:stCondLst>
                      <p:childTnLst>
                        <p:par>
                          <p:cTn id="2311" fill="hold">
                            <p:stCondLst>
                              <p:cond delay="0"/>
                            </p:stCondLst>
                            <p:childTnLst>
                              <p:par>
                                <p:cTn id="2312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14" dur="5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15" dur="5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TextShape 1"/>
          <p:cNvSpPr txBox="1"/>
          <p:nvPr/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Practice—Calculate the Formula Mass of </a:t>
            </a:r>
            <a:br/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Al</a:t>
            </a:r>
            <a:r>
              <a:rPr b="0" lang="en-US" sz="3200" spc="-1" strike="noStrike" baseline="-25000">
                <a:solidFill>
                  <a:srgbClr val="9900ff"/>
                </a:solidFill>
                <a:latin typeface="Times New Roman"/>
              </a:rPr>
              <a:t>2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(SO</a:t>
            </a:r>
            <a:r>
              <a:rPr b="0" lang="en-US" sz="3200" spc="-1" strike="noStrike" baseline="-25000">
                <a:solidFill>
                  <a:srgbClr val="9900ff"/>
                </a:solidFill>
                <a:latin typeface="Times New Roman"/>
              </a:rPr>
              <a:t>4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)</a:t>
            </a:r>
            <a:r>
              <a:rPr b="0" lang="en-US" sz="3200" spc="-1" strike="noStrike" baseline="-25000">
                <a:solidFill>
                  <a:srgbClr val="9900ff"/>
                </a:solidFill>
                <a:latin typeface="Times New Roman"/>
              </a:rPr>
              <a:t>3</a:t>
            </a:r>
            <a:r>
              <a:rPr b="0" lang="en-US" sz="3200" spc="-1" strike="noStrike">
                <a:solidFill>
                  <a:srgbClr val="9900ff"/>
                </a:solidFill>
                <a:latin typeface="Times New Roman"/>
              </a:rPr>
              <a:t>.</a:t>
            </a:r>
            <a:endParaRPr b="0" lang="en-US" sz="3200" spc="-1" strike="noStrike">
              <a:solidFill>
                <a:srgbClr val="9900ff"/>
              </a:solidFill>
              <a:latin typeface="Times New Roman"/>
            </a:endParaRPr>
          </a:p>
        </p:txBody>
      </p:sp>
      <mc:AlternateContent>
        <mc:Choice xmlns:a14="http://schemas.microsoft.com/office/drawing/2010/main" Requires="a14">
          <p:sp>
            <p:nvSpPr>
              <p:cNvPr id="599" name="Formula 2"/>
              <p:cNvSpPr txBox="1"/>
              <p:nvPr/>
            </p:nvSpPr>
            <p:spPr>
              <a:xfrm>
                <a:off x="1905120" y="2251080"/>
                <a:ext cx="5333760" cy="23558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m>
                      <m:mr>
                        <m:e>
                          <m:r>
                            <m:rPr>
                              <m:lit/>
                              <m:nor/>
                            </m:rPr>
                            <m:t xml:space="preserve">Al</m:t>
                          </m:r>
                        </m:e>
                        <m:e/>
                        <m:e>
                          <m:r>
                            <m:t xml:space="preserve">2</m:t>
                          </m:r>
                          <m:r>
                            <m:t xml:space="preserve">×</m:t>
                          </m:r>
                        </m:e>
                        <m:e>
                          <m:r>
                            <m:rPr>
                              <m:lit/>
                              <m:nor/>
                            </m:rPr>
                            <m:t xml:space="preserve">  26</m:t>
                          </m:r>
                          <m:r>
                            <m:rPr>
                              <m:lit/>
                              <m:nor/>
                            </m:rPr>
                            <m:t xml:space="preserve">.</m:t>
                          </m:r>
                          <m:r>
                            <m:rPr>
                              <m:lit/>
                              <m:nor/>
                            </m:rPr>
                            <m:t xml:space="preserve">98 amu</m:t>
                          </m:r>
                        </m:e>
                      </m:mr>
                      <m:mr>
                        <m:e>
                          <m:r>
                            <m:t xml:space="preserve">S</m:t>
                          </m:r>
                        </m:e>
                        <m:e/>
                        <m:e>
                          <m:r>
                            <m:t xml:space="preserve">3</m:t>
                          </m:r>
                          <m:r>
                            <m:t xml:space="preserve">×</m:t>
                          </m:r>
                        </m:e>
                        <m:e>
                          <m:r>
                            <m:rPr>
                              <m:lit/>
                              <m:nor/>
                            </m:rPr>
                            <m:t xml:space="preserve">  32</m:t>
                          </m:r>
                          <m:r>
                            <m:rPr>
                              <m:lit/>
                              <m:nor/>
                            </m:rPr>
                            <m:t xml:space="preserve">.</m:t>
                          </m:r>
                          <m:r>
                            <m:rPr>
                              <m:lit/>
                              <m:nor/>
                            </m:rPr>
                            <m:t xml:space="preserve">07 amu</m:t>
                          </m:r>
                        </m:e>
                      </m:mr>
                      <m:mr>
                        <m:e>
                          <m:bar>
                            <m:barPr>
                              <m:pos m:val="bot"/>
                            </m:barPr>
                            <m:e>
                              <m:r>
                                <m:t xml:space="preserve">O</m:t>
                              </m:r>
                            </m:e>
                          </m:bar>
                        </m:e>
                        <m:e/>
                        <m:e/>
                        <m:e/>
                      </m:mr>
                    </m:m>
                    <m:r>
                      <m:t xml:space="preserve">=</m:t>
                    </m:r>
                    <m:r>
                      <m:rPr>
                        <m:lit/>
                        <m:nor/>
                      </m:rPr>
                      <m:t xml:space="preserve">342</m:t>
                    </m:r>
                    <m:r>
                      <m:rPr>
                        <m:lit/>
                        <m:nor/>
                      </m:rPr>
                      <m:t xml:space="preserve">.</m:t>
                    </m:r>
                    <m:r>
                      <m:rPr>
                        <m:lit/>
                        <m:nor/>
                      </m:rPr>
                      <m:t xml:space="preserve">17</m:t>
                    </m:r>
                    <m:r>
                      <m:rPr>
                        <m:lit/>
                        <m:nor/>
                      </m:rPr>
                      <m:t xml:space="preserve"> amu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16" dur="indefinite" restart="never" nodeType="tmRoot">
          <p:childTnLst>
            <p:seq>
              <p:cTn id="2317" dur="indefinite" nodeType="mainSeq">
                <p:childTnLst>
                  <p:par>
                    <p:cTn id="2318" fill="hold">
                      <p:stCondLst>
                        <p:cond delay="indefinite"/>
                      </p:stCondLst>
                      <p:childTnLst>
                        <p:par>
                          <p:cTn id="2319" fill="hold">
                            <p:stCondLst>
                              <p:cond delay="0"/>
                            </p:stCondLst>
                            <p:childTnLst>
                              <p:par>
                                <p:cTn id="232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322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1705</TotalTime>
  <Application>LibreOffice/6.4.7.2$Linux_X86_64 LibreOffice_project/40$Build-2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2004-09-27T10:53:03Z</dcterms:created>
  <dc:creator>Roy Kennedy</dc:creator>
  <dc:description/>
  <dc:language>en-US</dc:language>
  <cp:lastModifiedBy/>
  <dcterms:modified xsi:type="dcterms:W3CDTF">2022-07-14T00:42:08Z</dcterms:modified>
  <cp:revision>201</cp:revision>
  <dc:subject/>
  <dc:title>Introductory Chemistry, 2nd Edition Nivaldo Tro</dc:title>
</cp:coreProperties>
</file>